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727" r:id="rId7"/>
  </p:sldMasterIdLst>
  <p:notesMasterIdLst>
    <p:notesMasterId r:id="rId55"/>
  </p:notesMasterIdLst>
  <p:handoutMasterIdLst>
    <p:handoutMasterId r:id="rId56"/>
  </p:handoutMasterIdLst>
  <p:sldIdLst>
    <p:sldId id="320" r:id="rId8"/>
    <p:sldId id="348" r:id="rId9"/>
    <p:sldId id="376" r:id="rId10"/>
    <p:sldId id="1119" r:id="rId11"/>
    <p:sldId id="1120" r:id="rId12"/>
    <p:sldId id="350" r:id="rId13"/>
    <p:sldId id="1118" r:id="rId14"/>
    <p:sldId id="321" r:id="rId15"/>
    <p:sldId id="347" r:id="rId16"/>
    <p:sldId id="335" r:id="rId17"/>
    <p:sldId id="331" r:id="rId18"/>
    <p:sldId id="332" r:id="rId19"/>
    <p:sldId id="333" r:id="rId20"/>
    <p:sldId id="337" r:id="rId21"/>
    <p:sldId id="346" r:id="rId22"/>
    <p:sldId id="334" r:id="rId23"/>
    <p:sldId id="1116" r:id="rId24"/>
    <p:sldId id="336" r:id="rId25"/>
    <p:sldId id="340" r:id="rId26"/>
    <p:sldId id="377" r:id="rId27"/>
    <p:sldId id="378" r:id="rId28"/>
    <p:sldId id="339" r:id="rId29"/>
    <p:sldId id="353" r:id="rId30"/>
    <p:sldId id="352" r:id="rId31"/>
    <p:sldId id="355" r:id="rId32"/>
    <p:sldId id="356" r:id="rId33"/>
    <p:sldId id="354" r:id="rId34"/>
    <p:sldId id="358" r:id="rId35"/>
    <p:sldId id="359" r:id="rId36"/>
    <p:sldId id="357" r:id="rId37"/>
    <p:sldId id="361" r:id="rId38"/>
    <p:sldId id="363" r:id="rId39"/>
    <p:sldId id="362" r:id="rId40"/>
    <p:sldId id="364" r:id="rId41"/>
    <p:sldId id="365" r:id="rId42"/>
    <p:sldId id="366" r:id="rId43"/>
    <p:sldId id="367" r:id="rId44"/>
    <p:sldId id="368" r:id="rId45"/>
    <p:sldId id="369" r:id="rId46"/>
    <p:sldId id="370" r:id="rId47"/>
    <p:sldId id="371" r:id="rId48"/>
    <p:sldId id="372" r:id="rId49"/>
    <p:sldId id="373" r:id="rId50"/>
    <p:sldId id="360" r:id="rId51"/>
    <p:sldId id="374" r:id="rId52"/>
    <p:sldId id="328" r:id="rId53"/>
    <p:sldId id="375" r:id="rId54"/>
  </p:sldIdLst>
  <p:sldSz cx="9144000" cy="6858000" type="screen4x3"/>
  <p:notesSz cx="6980238"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5D3"/>
    <a:srgbClr val="CDCEC9"/>
    <a:srgbClr val="ECF1F8"/>
    <a:srgbClr val="70B75E"/>
    <a:srgbClr val="FFCF01"/>
    <a:srgbClr val="6A2C91"/>
    <a:srgbClr val="2EAFA4"/>
    <a:srgbClr val="F15D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50047" autoAdjust="0"/>
  </p:normalViewPr>
  <p:slideViewPr>
    <p:cSldViewPr snapToGrid="0">
      <p:cViewPr varScale="1">
        <p:scale>
          <a:sx n="80" d="100"/>
          <a:sy n="80" d="100"/>
        </p:scale>
        <p:origin x="876"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8973D0-AE36-47DA-9829-E87B05B3CDCE}"/>
              </a:ext>
            </a:extLst>
          </p:cNvPr>
          <p:cNvSpPr>
            <a:spLocks noGrp="1"/>
          </p:cNvSpPr>
          <p:nvPr>
            <p:ph type="hdr" sz="quarter"/>
          </p:nvPr>
        </p:nvSpPr>
        <p:spPr>
          <a:xfrm>
            <a:off x="0" y="0"/>
            <a:ext cx="3024188"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Century Gothic"/>
              </a:defRPr>
            </a:lvl1pPr>
          </a:lstStyle>
          <a:p>
            <a:pPr>
              <a:defRPr/>
            </a:pPr>
            <a:endParaRPr lang="en-US"/>
          </a:p>
        </p:txBody>
      </p:sp>
      <p:sp>
        <p:nvSpPr>
          <p:cNvPr id="3" name="Date Placeholder 2">
            <a:extLst>
              <a:ext uri="{FF2B5EF4-FFF2-40B4-BE49-F238E27FC236}">
                <a16:creationId xmlns:a16="http://schemas.microsoft.com/office/drawing/2014/main" id="{342AD115-9F17-43BB-BABA-23A3EB58B0AE}"/>
              </a:ext>
            </a:extLst>
          </p:cNvPr>
          <p:cNvSpPr>
            <a:spLocks noGrp="1"/>
          </p:cNvSpPr>
          <p:nvPr>
            <p:ph type="dt" sz="quarter" idx="1"/>
          </p:nvPr>
        </p:nvSpPr>
        <p:spPr>
          <a:xfrm>
            <a:off x="3954463" y="0"/>
            <a:ext cx="3024187"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Century Gothic"/>
              </a:defRPr>
            </a:lvl1pPr>
          </a:lstStyle>
          <a:p>
            <a:pPr>
              <a:defRPr/>
            </a:pPr>
            <a:fld id="{994055AA-26F8-409D-B66D-7163F17C98DB}" type="datetimeFigureOut">
              <a:rPr lang="en-US"/>
              <a:pPr>
                <a:defRPr/>
              </a:pPr>
              <a:t>3/8/2023</a:t>
            </a:fld>
            <a:endParaRPr lang="en-US" dirty="0"/>
          </a:p>
        </p:txBody>
      </p:sp>
      <p:sp>
        <p:nvSpPr>
          <p:cNvPr id="4" name="Footer Placeholder 3">
            <a:extLst>
              <a:ext uri="{FF2B5EF4-FFF2-40B4-BE49-F238E27FC236}">
                <a16:creationId xmlns:a16="http://schemas.microsoft.com/office/drawing/2014/main" id="{4C895F5B-DAB7-4BA3-AD74-04C0C846CDBD}"/>
              </a:ext>
            </a:extLst>
          </p:cNvPr>
          <p:cNvSpPr>
            <a:spLocks noGrp="1"/>
          </p:cNvSpPr>
          <p:nvPr>
            <p:ph type="ftr" sz="quarter" idx="2"/>
          </p:nvPr>
        </p:nvSpPr>
        <p:spPr>
          <a:xfrm>
            <a:off x="0" y="8685213"/>
            <a:ext cx="3024188"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entury Gothic"/>
              </a:defRPr>
            </a:lvl1pPr>
          </a:lstStyle>
          <a:p>
            <a:pPr>
              <a:defRPr/>
            </a:pPr>
            <a:endParaRPr lang="en-US"/>
          </a:p>
        </p:txBody>
      </p:sp>
      <p:sp>
        <p:nvSpPr>
          <p:cNvPr id="5" name="Slide Number Placeholder 4">
            <a:extLst>
              <a:ext uri="{FF2B5EF4-FFF2-40B4-BE49-F238E27FC236}">
                <a16:creationId xmlns:a16="http://schemas.microsoft.com/office/drawing/2014/main" id="{25D340E0-1803-4D06-BD45-761997876EB0}"/>
              </a:ext>
            </a:extLst>
          </p:cNvPr>
          <p:cNvSpPr>
            <a:spLocks noGrp="1"/>
          </p:cNvSpPr>
          <p:nvPr>
            <p:ph type="sldNum" sz="quarter" idx="3"/>
          </p:nvPr>
        </p:nvSpPr>
        <p:spPr>
          <a:xfrm>
            <a:off x="3954463" y="8685213"/>
            <a:ext cx="3024187"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Century Gothic"/>
              </a:defRPr>
            </a:lvl1pPr>
          </a:lstStyle>
          <a:p>
            <a:pPr>
              <a:defRPr/>
            </a:pPr>
            <a:fld id="{D1FA8B60-3CD1-4F54-ADEE-F9C3E6E8E4C5}"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707769-0063-4F13-800F-344078A3889D}"/>
              </a:ext>
            </a:extLst>
          </p:cNvPr>
          <p:cNvSpPr>
            <a:spLocks noGrp="1"/>
          </p:cNvSpPr>
          <p:nvPr>
            <p:ph type="hdr" sz="quarter"/>
          </p:nvPr>
        </p:nvSpPr>
        <p:spPr>
          <a:xfrm>
            <a:off x="0" y="0"/>
            <a:ext cx="3024188"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Century Gothic"/>
              </a:defRPr>
            </a:lvl1pPr>
          </a:lstStyle>
          <a:p>
            <a:pPr>
              <a:defRPr/>
            </a:pPr>
            <a:endParaRPr lang="en-US"/>
          </a:p>
        </p:txBody>
      </p:sp>
      <p:sp>
        <p:nvSpPr>
          <p:cNvPr id="3" name="Date Placeholder 2">
            <a:extLst>
              <a:ext uri="{FF2B5EF4-FFF2-40B4-BE49-F238E27FC236}">
                <a16:creationId xmlns:a16="http://schemas.microsoft.com/office/drawing/2014/main" id="{DE3148DF-583B-402A-A96C-C9C11311FB12}"/>
              </a:ext>
            </a:extLst>
          </p:cNvPr>
          <p:cNvSpPr>
            <a:spLocks noGrp="1"/>
          </p:cNvSpPr>
          <p:nvPr>
            <p:ph type="dt" idx="1"/>
          </p:nvPr>
        </p:nvSpPr>
        <p:spPr>
          <a:xfrm>
            <a:off x="3954463" y="0"/>
            <a:ext cx="3024187"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Century Gothic"/>
              </a:defRPr>
            </a:lvl1pPr>
          </a:lstStyle>
          <a:p>
            <a:pPr>
              <a:defRPr/>
            </a:pPr>
            <a:fld id="{FA06F193-78A6-4E2C-B8CC-5E1B86F5870E}" type="datetimeFigureOut">
              <a:rPr lang="en-US"/>
              <a:pPr>
                <a:defRPr/>
              </a:pPr>
              <a:t>3/8/2023</a:t>
            </a:fld>
            <a:endParaRPr lang="en-US" dirty="0"/>
          </a:p>
        </p:txBody>
      </p:sp>
      <p:sp>
        <p:nvSpPr>
          <p:cNvPr id="4" name="Slide Image Placeholder 3">
            <a:extLst>
              <a:ext uri="{FF2B5EF4-FFF2-40B4-BE49-F238E27FC236}">
                <a16:creationId xmlns:a16="http://schemas.microsoft.com/office/drawing/2014/main" id="{64F80ACB-989E-4985-ABCB-A0A0BFED4300}"/>
              </a:ext>
            </a:extLst>
          </p:cNvPr>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1EE835-8B06-4F48-A9B1-3D7A0BE8EB52}"/>
              </a:ext>
            </a:extLst>
          </p:cNvPr>
          <p:cNvSpPr>
            <a:spLocks noGrp="1"/>
          </p:cNvSpPr>
          <p:nvPr>
            <p:ph type="body" sz="quarter" idx="3"/>
          </p:nvPr>
        </p:nvSpPr>
        <p:spPr>
          <a:xfrm>
            <a:off x="698500" y="4343400"/>
            <a:ext cx="5583238"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E809F80B-2E44-49D5-8F7D-13769583F48A}"/>
              </a:ext>
            </a:extLst>
          </p:cNvPr>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entury Gothic"/>
              </a:defRPr>
            </a:lvl1pPr>
          </a:lstStyle>
          <a:p>
            <a:pPr>
              <a:defRPr/>
            </a:pPr>
            <a:endParaRPr lang="en-US"/>
          </a:p>
        </p:txBody>
      </p:sp>
      <p:sp>
        <p:nvSpPr>
          <p:cNvPr id="7" name="Slide Number Placeholder 6">
            <a:extLst>
              <a:ext uri="{FF2B5EF4-FFF2-40B4-BE49-F238E27FC236}">
                <a16:creationId xmlns:a16="http://schemas.microsoft.com/office/drawing/2014/main" id="{72A87319-04A1-4128-A884-997040328136}"/>
              </a:ext>
            </a:extLst>
          </p:cNvPr>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Century Gothic"/>
              </a:defRPr>
            </a:lvl1pPr>
          </a:lstStyle>
          <a:p>
            <a:pPr>
              <a:defRPr/>
            </a:pPr>
            <a:fld id="{0BE01B76-B6F4-411A-B91C-EEA0D15DDE3A}"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entury Gothic"/>
        <a:ea typeface="+mn-ea"/>
        <a:cs typeface="+mn-cs"/>
      </a:defRPr>
    </a:lvl1pPr>
    <a:lvl2pPr marL="457200" algn="l" defTabSz="457200" rtl="0" eaLnBrk="0" fontAlgn="base" hangingPunct="0">
      <a:spcBef>
        <a:spcPct val="30000"/>
      </a:spcBef>
      <a:spcAft>
        <a:spcPct val="0"/>
      </a:spcAft>
      <a:defRPr sz="1200" kern="1200">
        <a:solidFill>
          <a:schemeClr val="tx1"/>
        </a:solidFill>
        <a:latin typeface="Century Gothic"/>
        <a:ea typeface="+mn-ea"/>
        <a:cs typeface="+mn-cs"/>
      </a:defRPr>
    </a:lvl2pPr>
    <a:lvl3pPr marL="914400" algn="l" defTabSz="457200" rtl="0" eaLnBrk="0" fontAlgn="base" hangingPunct="0">
      <a:spcBef>
        <a:spcPct val="30000"/>
      </a:spcBef>
      <a:spcAft>
        <a:spcPct val="0"/>
      </a:spcAft>
      <a:defRPr sz="1200" kern="1200">
        <a:solidFill>
          <a:schemeClr val="tx1"/>
        </a:solidFill>
        <a:latin typeface="Century Gothic"/>
        <a:ea typeface="+mn-ea"/>
        <a:cs typeface="+mn-cs"/>
      </a:defRPr>
    </a:lvl3pPr>
    <a:lvl4pPr marL="1371600" algn="l" defTabSz="457200" rtl="0" eaLnBrk="0" fontAlgn="base" hangingPunct="0">
      <a:spcBef>
        <a:spcPct val="30000"/>
      </a:spcBef>
      <a:spcAft>
        <a:spcPct val="0"/>
      </a:spcAft>
      <a:defRPr sz="1200" kern="1200">
        <a:solidFill>
          <a:schemeClr val="tx1"/>
        </a:solidFill>
        <a:latin typeface="Century Gothic"/>
        <a:ea typeface="+mn-ea"/>
        <a:cs typeface="+mn-cs"/>
      </a:defRPr>
    </a:lvl4pPr>
    <a:lvl5pPr marL="1828800" algn="l" defTabSz="457200" rtl="0" eaLnBrk="0" fontAlgn="base" hangingPunct="0">
      <a:spcBef>
        <a:spcPct val="30000"/>
      </a:spcBef>
      <a:spcAft>
        <a:spcPct val="0"/>
      </a:spcAft>
      <a:defRPr sz="1200" kern="1200">
        <a:solidFill>
          <a:schemeClr val="tx1"/>
        </a:solidFill>
        <a:latin typeface="Century Gothic"/>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879335B-14CF-4A7C-83FB-31B8CBD0E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938D84E4-27FE-46F5-83E6-B2A3CE084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latin typeface="Century Gothic" panose="020B0502020202020204" pitchFamily="34" charset="0"/>
              </a:rPr>
              <a:t>WELCOME</a:t>
            </a:r>
          </a:p>
          <a:p>
            <a:pPr marL="171450" indent="-171450" eaLnBrk="1" hangingPunct="1">
              <a:spcBef>
                <a:spcPct val="0"/>
              </a:spcBef>
              <a:buFontTx/>
              <a:buChar char="•"/>
            </a:pPr>
            <a:r>
              <a:rPr lang="en-US" altLang="en-US">
                <a:latin typeface="Century Gothic" panose="020B0502020202020204" pitchFamily="34" charset="0"/>
              </a:rPr>
              <a:t>INTRODUCTIONS</a:t>
            </a:r>
          </a:p>
        </p:txBody>
      </p:sp>
      <p:sp>
        <p:nvSpPr>
          <p:cNvPr id="18435" name="Slide Number Placeholder 3">
            <a:extLst>
              <a:ext uri="{FF2B5EF4-FFF2-40B4-BE49-F238E27FC236}">
                <a16:creationId xmlns:a16="http://schemas.microsoft.com/office/drawing/2014/main" id="{EF4C7E62-41B8-486F-92E1-C17FB343DF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3416EE9-406F-4152-BD6A-E3A1601B9B0C}"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934A0C4-6B22-4C29-87D6-5DA0C3BA3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049B73ED-E84E-4242-AF34-85FC55B62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entury Gothic" panose="020B0502020202020204" pitchFamily="34" charset="0"/>
            </a:endParaRPr>
          </a:p>
        </p:txBody>
      </p:sp>
      <p:sp>
        <p:nvSpPr>
          <p:cNvPr id="23555" name="Slide Number Placeholder 3">
            <a:extLst>
              <a:ext uri="{FF2B5EF4-FFF2-40B4-BE49-F238E27FC236}">
                <a16:creationId xmlns:a16="http://schemas.microsoft.com/office/drawing/2014/main" id="{E186A1FE-E50A-4187-BF9C-54F4D98DF2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F992E54-2D56-4D37-A427-4F4354A84154}"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57DE396-435D-4292-BF98-63C0AD214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828DF1C1-7E59-4FE4-A95F-DE8002D90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entury Gothic" panose="020B0502020202020204" pitchFamily="34" charset="0"/>
            </a:endParaRPr>
          </a:p>
        </p:txBody>
      </p:sp>
      <p:sp>
        <p:nvSpPr>
          <p:cNvPr id="25603" name="Slide Number Placeholder 3">
            <a:extLst>
              <a:ext uri="{FF2B5EF4-FFF2-40B4-BE49-F238E27FC236}">
                <a16:creationId xmlns:a16="http://schemas.microsoft.com/office/drawing/2014/main" id="{A2E65C21-EB20-4F5A-9072-8C6DAF4E3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382530C-7043-41E3-80AF-D8085691E3F3}" type="slidenum">
              <a:rPr lang="en-US" altLang="en-US" smtClean="0"/>
              <a:pPr fontAlgn="base">
                <a:spcBef>
                  <a:spcPct val="0"/>
                </a:spcBef>
                <a:spcAft>
                  <a:spcPct val="0"/>
                </a:spcAft>
              </a:pPr>
              <a:t>46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57DE396-435D-4292-BF98-63C0AD214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828DF1C1-7E59-4FE4-A95F-DE8002D90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entury Gothic" panose="020B0502020202020204" pitchFamily="34" charset="0"/>
            </a:endParaRPr>
          </a:p>
        </p:txBody>
      </p:sp>
      <p:sp>
        <p:nvSpPr>
          <p:cNvPr id="25603" name="Slide Number Placeholder 3">
            <a:extLst>
              <a:ext uri="{FF2B5EF4-FFF2-40B4-BE49-F238E27FC236}">
                <a16:creationId xmlns:a16="http://schemas.microsoft.com/office/drawing/2014/main" id="{A2E65C21-EB20-4F5A-9072-8C6DAF4E3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382530C-7043-41E3-80AF-D8085691E3F3}" type="slidenum">
              <a:rPr lang="en-US" altLang="en-US" smtClean="0"/>
              <a:pPr fontAlgn="base">
                <a:spcBef>
                  <a:spcPct val="0"/>
                </a:spcBef>
                <a:spcAft>
                  <a:spcPct val="0"/>
                </a:spcAft>
              </a:pPr>
              <a:t>47</a:t>
            </a:fld>
            <a:endParaRPr lang="en-US" altLang="en-US"/>
          </a:p>
        </p:txBody>
      </p:sp>
    </p:spTree>
    <p:extLst>
      <p:ext uri="{BB962C8B-B14F-4D97-AF65-F5344CB8AC3E}">
        <p14:creationId xmlns:p14="http://schemas.microsoft.com/office/powerpoint/2010/main" val="378485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3301E-BFCA-4A2B-9857-85E74655EDE1}"/>
              </a:ext>
            </a:extLst>
          </p:cNvPr>
          <p:cNvSpPr/>
          <p:nvPr/>
        </p:nvSpPr>
        <p:spPr>
          <a:xfrm>
            <a:off x="482600" y="304800"/>
            <a:ext cx="8153400" cy="1820863"/>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15D22"/>
              </a:solidFill>
            </a:endParaRPr>
          </a:p>
        </p:txBody>
      </p:sp>
      <p:sp>
        <p:nvSpPr>
          <p:cNvPr id="3" name="Rectangle 2">
            <a:extLst>
              <a:ext uri="{FF2B5EF4-FFF2-40B4-BE49-F238E27FC236}">
                <a16:creationId xmlns:a16="http://schemas.microsoft.com/office/drawing/2014/main" id="{1DD583C7-2475-4622-BAA2-A3BD528FF797}"/>
              </a:ext>
            </a:extLst>
          </p:cNvPr>
          <p:cNvSpPr/>
          <p:nvPr/>
        </p:nvSpPr>
        <p:spPr>
          <a:xfrm>
            <a:off x="1195388" y="2127250"/>
            <a:ext cx="6764337" cy="290513"/>
          </a:xfrm>
          <a:prstGeom prst="rect">
            <a:avLst/>
          </a:prstGeom>
          <a:solidFill>
            <a:srgbClr val="CDCE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50152AE-CC69-4EAD-AA10-CB5D6D1F6515}"/>
              </a:ext>
            </a:extLst>
          </p:cNvPr>
          <p:cNvSpPr/>
          <p:nvPr/>
        </p:nvSpPr>
        <p:spPr>
          <a:xfrm>
            <a:off x="254000" y="6108700"/>
            <a:ext cx="2628900" cy="431800"/>
          </a:xfrm>
          <a:prstGeom prst="rect">
            <a:avLst/>
          </a:prstGeom>
          <a:gradFill flip="none" rotWithShape="1">
            <a:gsLst>
              <a:gs pos="0">
                <a:srgbClr val="0095D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F553565-4FC7-4E2C-BBB1-13A48584CCF2}"/>
              </a:ext>
            </a:extLst>
          </p:cNvPr>
          <p:cNvSpPr/>
          <p:nvPr/>
        </p:nvSpPr>
        <p:spPr>
          <a:xfrm>
            <a:off x="6273800" y="6108700"/>
            <a:ext cx="2628900" cy="431800"/>
          </a:xfrm>
          <a:prstGeom prst="rect">
            <a:avLst/>
          </a:prstGeom>
          <a:gradFill flip="none" rotWithShape="1">
            <a:gsLst>
              <a:gs pos="100000">
                <a:srgbClr val="0095D3"/>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4270E798-E5ED-4975-BF1D-186977A08A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6788" y="5857875"/>
            <a:ext cx="2249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7282B2B6-C3D4-4ED3-84AB-2FB82205C1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382588"/>
            <a:ext cx="2743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076AB6A5-0995-4DD0-B033-913D30073F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82588"/>
            <a:ext cx="25733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B0AB2B86-8D0B-4D64-9A49-1904FC4788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381000"/>
            <a:ext cx="26289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21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4BAB1B-C864-4FC6-8E2F-FE280A52B3CD}"/>
              </a:ext>
            </a:extLst>
          </p:cNvPr>
          <p:cNvSpPr/>
          <p:nvPr/>
        </p:nvSpPr>
        <p:spPr>
          <a:xfrm>
            <a:off x="165100" y="165100"/>
            <a:ext cx="8805863" cy="58737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a:extLst>
              <a:ext uri="{FF2B5EF4-FFF2-40B4-BE49-F238E27FC236}">
                <a16:creationId xmlns:a16="http://schemas.microsoft.com/office/drawing/2014/main" id="{79B54FF0-F733-4E30-B093-C02F67A50186}"/>
              </a:ext>
            </a:extLst>
          </p:cNvPr>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0" y="1587500"/>
            <a:ext cx="3670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12"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91A705BC-7132-49F2-A050-B278A4D9FB2B}"/>
              </a:ext>
            </a:extLst>
          </p:cNvPr>
          <p:cNvSpPr>
            <a:spLocks noGrp="1"/>
          </p:cNvSpPr>
          <p:nvPr>
            <p:ph type="sldNum" sz="quarter" idx="1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8A9247F7-0202-4F48-A31C-36CA339CE06A}" type="slidenum">
              <a:rPr lang="en-US"/>
              <a:pPr>
                <a:defRPr/>
              </a:pPr>
              <a:t>‹#›</a:t>
            </a:fld>
            <a:endParaRPr lang="en-US" dirty="0"/>
          </a:p>
        </p:txBody>
      </p:sp>
    </p:spTree>
    <p:extLst>
      <p:ext uri="{BB962C8B-B14F-4D97-AF65-F5344CB8AC3E}">
        <p14:creationId xmlns:p14="http://schemas.microsoft.com/office/powerpoint/2010/main" val="339280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3FA1F8-E2A3-4327-B627-D1188D2F6C41}"/>
              </a:ext>
            </a:extLst>
          </p:cNvPr>
          <p:cNvSpPr/>
          <p:nvPr/>
        </p:nvSpPr>
        <p:spPr>
          <a:xfrm>
            <a:off x="165100" y="165100"/>
            <a:ext cx="8805863" cy="5873750"/>
          </a:xfrm>
          <a:prstGeom prst="rect">
            <a:avLst/>
          </a:prstGeom>
          <a:solidFill>
            <a:srgbClr val="D5D2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10"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B253BA0-7E92-4D14-A35E-EBD32D3B1C6E}"/>
              </a:ext>
            </a:extLst>
          </p:cNvPr>
          <p:cNvSpPr>
            <a:spLocks noGrp="1"/>
          </p:cNvSpPr>
          <p:nvPr>
            <p:ph type="sldNum" sz="quarter" idx="1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B5F73F48-B161-4BE1-84FC-644573024457}" type="slidenum">
              <a:rPr lang="en-US"/>
              <a:pPr>
                <a:defRPr/>
              </a:pPr>
              <a:t>‹#›</a:t>
            </a:fld>
            <a:endParaRPr lang="en-US" dirty="0"/>
          </a:p>
        </p:txBody>
      </p:sp>
    </p:spTree>
    <p:extLst>
      <p:ext uri="{BB962C8B-B14F-4D97-AF65-F5344CB8AC3E}">
        <p14:creationId xmlns:p14="http://schemas.microsoft.com/office/powerpoint/2010/main" val="15105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0093D0"/>
                </a:solidFill>
                <a:latin typeface="+mn-lt"/>
              </a:defRPr>
            </a:lvl1pPr>
          </a:lstStyle>
          <a:p>
            <a:r>
              <a:rPr lang="en-US"/>
              <a:t>Click to edit Master title style</a:t>
            </a:r>
            <a:endParaRPr lang="en-US" dirty="0"/>
          </a:p>
        </p:txBody>
      </p:sp>
      <p:sp>
        <p:nvSpPr>
          <p:cNvPr id="9"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02F20BAA-24E1-4B9E-955B-9BB9E5238169}"/>
              </a:ext>
            </a:extLst>
          </p:cNvPr>
          <p:cNvSpPr>
            <a:spLocks noGrp="1"/>
          </p:cNvSpPr>
          <p:nvPr>
            <p:ph type="sldNum" sz="quarter" idx="1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7F641504-4854-45D7-8A70-1A0DD3A798F9}" type="slidenum">
              <a:rPr lang="en-US"/>
              <a:pPr>
                <a:defRPr/>
              </a:pPr>
              <a:t>‹#›</a:t>
            </a:fld>
            <a:endParaRPr lang="en-US" dirty="0"/>
          </a:p>
        </p:txBody>
      </p:sp>
    </p:spTree>
    <p:extLst>
      <p:ext uri="{BB962C8B-B14F-4D97-AF65-F5344CB8AC3E}">
        <p14:creationId xmlns:p14="http://schemas.microsoft.com/office/powerpoint/2010/main" val="2338424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99E9F15-AB5C-4E25-BEC0-77A45C73B81C}"/>
              </a:ext>
            </a:extLst>
          </p:cNvPr>
          <p:cNvSpPr>
            <a:spLocks noGrp="1"/>
          </p:cNvSpPr>
          <p:nvPr>
            <p:ph type="dt" sz="half" idx="10"/>
          </p:nvPr>
        </p:nvSpPr>
        <p:spPr>
          <a:xfrm>
            <a:off x="901700" y="6267450"/>
            <a:ext cx="1524000" cy="365125"/>
          </a:xfrm>
          <a:prstGeom prst="rect">
            <a:avLst/>
          </a:prstGeom>
        </p:spPr>
        <p:txBody>
          <a:bodyPr/>
          <a:lstStyle>
            <a:lvl1pPr eaLnBrk="1" fontAlgn="auto" hangingPunct="1">
              <a:spcBef>
                <a:spcPts val="0"/>
              </a:spcBef>
              <a:spcAft>
                <a:spcPts val="0"/>
              </a:spcAft>
              <a:defRPr>
                <a:latin typeface="+mn-lt"/>
              </a:defRPr>
            </a:lvl1pPr>
          </a:lstStyle>
          <a:p>
            <a:pPr>
              <a:defRPr/>
            </a:pPr>
            <a:fld id="{8E79E09B-1B88-4746-A6B0-528030E28DF4}" type="datetimeFigureOut">
              <a:rPr lang="en-US"/>
              <a:pPr>
                <a:defRPr/>
              </a:pPr>
              <a:t>3/8/2023</a:t>
            </a:fld>
            <a:endParaRPr lang="en-US" dirty="0"/>
          </a:p>
        </p:txBody>
      </p:sp>
      <p:sp>
        <p:nvSpPr>
          <p:cNvPr id="4" name="Footer Placeholder 3">
            <a:extLst>
              <a:ext uri="{FF2B5EF4-FFF2-40B4-BE49-F238E27FC236}">
                <a16:creationId xmlns:a16="http://schemas.microsoft.com/office/drawing/2014/main" id="{6A59BB56-3F0D-4562-9A69-440136AD26EF}"/>
              </a:ext>
            </a:extLst>
          </p:cNvPr>
          <p:cNvSpPr>
            <a:spLocks noGrp="1"/>
          </p:cNvSpPr>
          <p:nvPr>
            <p:ph type="ftr" sz="quarter" idx="11"/>
          </p:nvPr>
        </p:nvSpPr>
        <p:spPr>
          <a:xfrm>
            <a:off x="2540000" y="6254750"/>
            <a:ext cx="5448300" cy="365125"/>
          </a:xfrm>
          <a:prstGeom prst="rect">
            <a:avLst/>
          </a:prstGeom>
        </p:spPr>
        <p:txBody>
          <a:bodyPr anchor="t"/>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E2C47530-3770-49DA-861E-654A6AD81C01}"/>
              </a:ext>
            </a:extLst>
          </p:cNvPr>
          <p:cNvSpPr>
            <a:spLocks noGrp="1"/>
          </p:cNvSpPr>
          <p:nvPr>
            <p:ph type="sldNum" sz="quarter" idx="12"/>
          </p:nvPr>
        </p:nvSpPr>
        <p:spPr>
          <a:xfrm>
            <a:off x="8089900" y="6216650"/>
            <a:ext cx="749300" cy="365125"/>
          </a:xfrm>
          <a:prstGeom prst="rect">
            <a:avLst/>
          </a:prstGeom>
        </p:spPr>
        <p:txBody>
          <a:bodyPr anchor="t"/>
          <a:lstStyle>
            <a:lvl1pPr algn="r" eaLnBrk="1" fontAlgn="auto" hangingPunct="1">
              <a:spcBef>
                <a:spcPts val="0"/>
              </a:spcBef>
              <a:spcAft>
                <a:spcPts val="0"/>
              </a:spcAft>
              <a:defRPr>
                <a:latin typeface="+mn-lt"/>
              </a:defRPr>
            </a:lvl1pPr>
          </a:lstStyle>
          <a:p>
            <a:pPr>
              <a:defRPr/>
            </a:pPr>
            <a:fld id="{7065A362-7F09-4411-B257-C58696F96FE8}" type="slidenum">
              <a:rPr lang="en-US"/>
              <a:pPr>
                <a:defRPr/>
              </a:pPr>
              <a:t>‹#›</a:t>
            </a:fld>
            <a:endParaRPr lang="en-US" dirty="0"/>
          </a:p>
        </p:txBody>
      </p:sp>
    </p:spTree>
    <p:extLst>
      <p:ext uri="{BB962C8B-B14F-4D97-AF65-F5344CB8AC3E}">
        <p14:creationId xmlns:p14="http://schemas.microsoft.com/office/powerpoint/2010/main" val="376617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4867A-1C4A-4E4E-960F-1EEEAB47EAB0}"/>
              </a:ext>
            </a:extLst>
          </p:cNvPr>
          <p:cNvSpPr/>
          <p:nvPr/>
        </p:nvSpPr>
        <p:spPr>
          <a:xfrm>
            <a:off x="482600" y="304800"/>
            <a:ext cx="8153400" cy="1820863"/>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15D22"/>
              </a:solidFill>
            </a:endParaRPr>
          </a:p>
        </p:txBody>
      </p:sp>
      <p:sp>
        <p:nvSpPr>
          <p:cNvPr id="3" name="Rectangle 2">
            <a:extLst>
              <a:ext uri="{FF2B5EF4-FFF2-40B4-BE49-F238E27FC236}">
                <a16:creationId xmlns:a16="http://schemas.microsoft.com/office/drawing/2014/main" id="{E5F6B979-B79E-4A1B-9B51-85CA34B23B0A}"/>
              </a:ext>
            </a:extLst>
          </p:cNvPr>
          <p:cNvSpPr/>
          <p:nvPr/>
        </p:nvSpPr>
        <p:spPr>
          <a:xfrm>
            <a:off x="1195388" y="2127250"/>
            <a:ext cx="6764337" cy="290513"/>
          </a:xfrm>
          <a:prstGeom prst="rect">
            <a:avLst/>
          </a:prstGeom>
          <a:solidFill>
            <a:srgbClr val="CDCE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2630CF99-16EB-4770-BCBC-0850F46DA378}"/>
              </a:ext>
            </a:extLst>
          </p:cNvPr>
          <p:cNvSpPr/>
          <p:nvPr/>
        </p:nvSpPr>
        <p:spPr>
          <a:xfrm>
            <a:off x="254000" y="6108700"/>
            <a:ext cx="2628900" cy="431800"/>
          </a:xfrm>
          <a:prstGeom prst="rect">
            <a:avLst/>
          </a:prstGeom>
          <a:gradFill flip="none" rotWithShape="1">
            <a:gsLst>
              <a:gs pos="0">
                <a:srgbClr val="0095D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4E2FC5E-6CD9-40DA-8351-3D1A2E0209E5}"/>
              </a:ext>
            </a:extLst>
          </p:cNvPr>
          <p:cNvSpPr/>
          <p:nvPr/>
        </p:nvSpPr>
        <p:spPr>
          <a:xfrm>
            <a:off x="6273800" y="6108700"/>
            <a:ext cx="2628900" cy="431800"/>
          </a:xfrm>
          <a:prstGeom prst="rect">
            <a:avLst/>
          </a:prstGeom>
          <a:gradFill flip="none" rotWithShape="1">
            <a:gsLst>
              <a:gs pos="100000">
                <a:srgbClr val="0095D3"/>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7EFC8646-D933-40BA-A798-A4DF00506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6788" y="5857875"/>
            <a:ext cx="22494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ayors-davie18 (1).jpg">
            <a:extLst>
              <a:ext uri="{FF2B5EF4-FFF2-40B4-BE49-F238E27FC236}">
                <a16:creationId xmlns:a16="http://schemas.microsoft.com/office/drawing/2014/main" id="{8E9116AF-5306-40B1-9399-B804049ACE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382588"/>
            <a:ext cx="2743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igh _1280 (3).jpg">
            <a:extLst>
              <a:ext uri="{FF2B5EF4-FFF2-40B4-BE49-F238E27FC236}">
                <a16:creationId xmlns:a16="http://schemas.microsoft.com/office/drawing/2014/main" id="{A3A5A557-6BD8-408A-A61A-A527A36B18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82588"/>
            <a:ext cx="25733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Middle 1519 (1).jpg">
            <a:extLst>
              <a:ext uri="{FF2B5EF4-FFF2-40B4-BE49-F238E27FC236}">
                <a16:creationId xmlns:a16="http://schemas.microsoft.com/office/drawing/2014/main" id="{717A35E4-7D4A-4055-BD19-C011DBED94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381000"/>
            <a:ext cx="26289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171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5738E5-C3FC-4CEA-AEE7-BAECE0715956}"/>
              </a:ext>
            </a:extLst>
          </p:cNvPr>
          <p:cNvSpPr/>
          <p:nvPr/>
        </p:nvSpPr>
        <p:spPr>
          <a:xfrm>
            <a:off x="165100" y="165100"/>
            <a:ext cx="8805863" cy="5875338"/>
          </a:xfrm>
          <a:prstGeom prst="rect">
            <a:avLst/>
          </a:prstGeom>
          <a:solidFill>
            <a:srgbClr val="C7E1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5" descr="Identity Marker_blue screen.png">
            <a:extLst>
              <a:ext uri="{FF2B5EF4-FFF2-40B4-BE49-F238E27FC236}">
                <a16:creationId xmlns:a16="http://schemas.microsoft.com/office/drawing/2014/main" id="{906E12E5-F469-4DEC-92A5-20DF2EB0915B}"/>
              </a:ext>
            </a:extLst>
          </p:cNvPr>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0" y="1587500"/>
            <a:ext cx="3670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34059" y="592676"/>
            <a:ext cx="7073900" cy="5195099"/>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0">
              <a:lnSpc>
                <a:spcPts val="3500"/>
              </a:lnSpc>
              <a:spcBef>
                <a:spcPts val="0"/>
              </a:spcBef>
              <a:buFontTx/>
              <a:buNone/>
              <a:defRPr sz="1800" normalizeH="0">
                <a:solidFill>
                  <a:schemeClr val="tx2"/>
                </a:solidFill>
              </a:defRPr>
            </a:lvl2pPr>
            <a:lvl3pPr marL="0" indent="0">
              <a:lnSpc>
                <a:spcPts val="3500"/>
              </a:lnSpc>
              <a:spcBef>
                <a:spcPts val="0"/>
              </a:spcBef>
              <a:buFontTx/>
              <a:buNone/>
              <a:defRPr sz="1800" normalizeH="0">
                <a:solidFill>
                  <a:schemeClr val="tx2"/>
                </a:solidFill>
              </a:defRPr>
            </a:lvl3pPr>
            <a:lvl4pPr marL="0" indent="0">
              <a:lnSpc>
                <a:spcPts val="3500"/>
              </a:lnSpc>
              <a:spcBef>
                <a:spcPts val="0"/>
              </a:spcBef>
              <a:buFontTx/>
              <a:buNone/>
              <a:defRPr sz="1800" normalizeH="0">
                <a:solidFill>
                  <a:schemeClr val="tx2"/>
                </a:solidFill>
              </a:defRPr>
            </a:lvl4pPr>
            <a:lvl5pPr marL="0" indent="0">
              <a:lnSpc>
                <a:spcPts val="3500"/>
              </a:lnSpc>
              <a:spcBef>
                <a:spcPts val="0"/>
              </a:spcBef>
              <a:buFontTx/>
              <a:buNone/>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p:cNvSpPr>
            <a:spLocks noGrp="1"/>
          </p:cNvSpPr>
          <p:nvPr>
            <p:ph type="title"/>
          </p:nvPr>
        </p:nvSpPr>
        <p:spPr>
          <a:xfrm>
            <a:off x="974419" y="6268502"/>
            <a:ext cx="4835531" cy="318038"/>
          </a:xfrm>
          <a:prstGeom prst="rect">
            <a:avLst/>
          </a:prstGeom>
        </p:spPr>
        <p:txBody>
          <a:bodyPr vert="horz" lIns="0" tIns="0" rIns="0" bIns="0" anchor="ctr"/>
          <a:lstStyle>
            <a:lvl1pPr algn="l">
              <a:defRPr sz="1400" b="1" cap="all" spc="50" baseline="0">
                <a:solidFill>
                  <a:srgbClr val="0095D3"/>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E8051CE-DDD3-4530-9078-62CEA0489439}"/>
              </a:ext>
            </a:extLst>
          </p:cNvPr>
          <p:cNvSpPr>
            <a:spLocks noGrp="1"/>
          </p:cNvSpPr>
          <p:nvPr>
            <p:ph type="sldNum" sz="quarter" idx="10"/>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AB6B1F19-1A00-4277-AAE1-F7678C544862}" type="slidenum">
              <a:rPr lang="en-US" altLang="en-US"/>
              <a:pPr/>
              <a:t>‹#›</a:t>
            </a:fld>
            <a:endParaRPr lang="en-US" altLang="en-US"/>
          </a:p>
        </p:txBody>
      </p:sp>
    </p:spTree>
    <p:extLst>
      <p:ext uri="{BB962C8B-B14F-4D97-AF65-F5344CB8AC3E}">
        <p14:creationId xmlns:p14="http://schemas.microsoft.com/office/powerpoint/2010/main" val="620256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D51FC0-ABBF-47E4-B406-DF173A6DED03}"/>
              </a:ext>
            </a:extLst>
          </p:cNvPr>
          <p:cNvSpPr/>
          <p:nvPr/>
        </p:nvSpPr>
        <p:spPr>
          <a:xfrm>
            <a:off x="165100" y="165100"/>
            <a:ext cx="8805863" cy="5875338"/>
          </a:xfrm>
          <a:prstGeom prst="rect">
            <a:avLst/>
          </a:prstGeom>
          <a:solidFill>
            <a:srgbClr val="C7E1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descr="Identity Marker_blue screen.png">
            <a:extLst>
              <a:ext uri="{FF2B5EF4-FFF2-40B4-BE49-F238E27FC236}">
                <a16:creationId xmlns:a16="http://schemas.microsoft.com/office/drawing/2014/main" id="{924DBF26-A871-4794-AAB2-ACDEE23F1D80}"/>
              </a:ext>
            </a:extLst>
          </p:cNvPr>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0" y="1587500"/>
            <a:ext cx="3670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73576D9-2D9D-4616-9EA2-56088E737225}"/>
              </a:ext>
            </a:extLst>
          </p:cNvPr>
          <p:cNvSpPr/>
          <p:nvPr/>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9"/>
          <p:cNvSpPr>
            <a:spLocks noGrp="1"/>
          </p:cNvSpPr>
          <p:nvPr>
            <p:ph type="body" sz="quarter" idx="13"/>
          </p:nvPr>
        </p:nvSpPr>
        <p:spPr>
          <a:xfrm>
            <a:off x="1004356" y="6242583"/>
            <a:ext cx="4714862"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799FD3FD-87BE-4307-8DE2-4464837C9641}"/>
              </a:ext>
            </a:extLst>
          </p:cNvPr>
          <p:cNvSpPr>
            <a:spLocks noGrp="1"/>
          </p:cNvSpPr>
          <p:nvPr>
            <p:ph type="sldNum" sz="quarter" idx="1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65DDC386-F3F6-4AC3-B824-68F5CC268A7C}" type="slidenum">
              <a:rPr lang="en-US" altLang="en-US"/>
              <a:pPr/>
              <a:t>‹#›</a:t>
            </a:fld>
            <a:endParaRPr lang="en-US" altLang="en-US"/>
          </a:p>
        </p:txBody>
      </p:sp>
    </p:spTree>
    <p:extLst>
      <p:ext uri="{BB962C8B-B14F-4D97-AF65-F5344CB8AC3E}">
        <p14:creationId xmlns:p14="http://schemas.microsoft.com/office/powerpoint/2010/main" val="150156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4CB905-99E9-4E71-97EC-09F8C1950B7A}"/>
              </a:ext>
            </a:extLst>
          </p:cNvPr>
          <p:cNvSpPr/>
          <p:nvPr/>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DA00BD7A-24BD-4279-AB1C-D27226B0A0D0}"/>
              </a:ext>
            </a:extLst>
          </p:cNvPr>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B4D0AF5F-A282-4518-A667-8042D6E1A0E3}"/>
              </a:ext>
            </a:extLst>
          </p:cNvPr>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721C5220-C529-4E60-94B8-B792A0A88FDC}"/>
              </a:ext>
            </a:extLst>
          </p:cNvPr>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D9FFEEF0-70B0-4E59-B48A-C62F22BC29B1}"/>
              </a:ext>
            </a:extLst>
          </p:cNvPr>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id="{7D42BC87-0308-450C-B36E-7420D16596F3}"/>
              </a:ext>
            </a:extLst>
          </p:cNvPr>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a:extLst>
              <a:ext uri="{FF2B5EF4-FFF2-40B4-BE49-F238E27FC236}">
                <a16:creationId xmlns:a16="http://schemas.microsoft.com/office/drawing/2014/main" id="{E7118DFC-1E19-48B7-8DBB-5E5450641924}"/>
              </a:ext>
            </a:extLst>
          </p:cNvPr>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 Placeholder 19"/>
          <p:cNvSpPr>
            <a:spLocks noGrp="1"/>
          </p:cNvSpPr>
          <p:nvPr>
            <p:ph type="body" sz="quarter" idx="13"/>
          </p:nvPr>
        </p:nvSpPr>
        <p:spPr>
          <a:xfrm>
            <a:off x="937953" y="6209771"/>
            <a:ext cx="4781265"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21" name="Text Placeholder 20"/>
          <p:cNvSpPr>
            <a:spLocks noGrp="1"/>
          </p:cNvSpPr>
          <p:nvPr>
            <p:ph type="body" sz="quarter" idx="15"/>
          </p:nvPr>
        </p:nvSpPr>
        <p:spPr>
          <a:xfrm>
            <a:off x="3155950" y="3722688"/>
            <a:ext cx="2847975" cy="2297493"/>
          </a:xfrm>
          <a:prstGeom prst="rect">
            <a:avLst/>
          </a:prstGeom>
          <a:solidFill>
            <a:schemeClr val="accent4"/>
          </a:solidFill>
        </p:spPr>
        <p:txBody>
          <a:bodyPr vert="horz" lIns="18288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2"/>
          <p:cNvSpPr>
            <a:spLocks noGrp="1"/>
          </p:cNvSpPr>
          <p:nvPr>
            <p:ph type="body" sz="quarter" idx="16"/>
          </p:nvPr>
        </p:nvSpPr>
        <p:spPr>
          <a:xfrm>
            <a:off x="172668" y="1269258"/>
            <a:ext cx="2826131" cy="2299462"/>
          </a:xfrm>
          <a:prstGeom prst="rect">
            <a:avLst/>
          </a:prstGeom>
          <a:solidFill>
            <a:schemeClr val="accent1"/>
          </a:solidFill>
        </p:spPr>
        <p:txBody>
          <a:bodyPr vert="horz" lIns="27432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8"/>
          </p:nvPr>
        </p:nvSpPr>
        <p:spPr>
          <a:xfrm>
            <a:off x="3168280" y="1269629"/>
            <a:ext cx="2820543" cy="2303018"/>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29" name="Picture Placeholder 28"/>
          <p:cNvSpPr>
            <a:spLocks noGrp="1"/>
          </p:cNvSpPr>
          <p:nvPr>
            <p:ph type="pic" sz="quarter" idx="19"/>
          </p:nvPr>
        </p:nvSpPr>
        <p:spPr>
          <a:xfrm>
            <a:off x="171826" y="3723016"/>
            <a:ext cx="2824287" cy="2305859"/>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1" name="Picture Placeholder 30"/>
          <p:cNvSpPr>
            <a:spLocks noGrp="1"/>
          </p:cNvSpPr>
          <p:nvPr>
            <p:ph type="pic" sz="quarter" idx="20"/>
          </p:nvPr>
        </p:nvSpPr>
        <p:spPr>
          <a:xfrm>
            <a:off x="6152780" y="3723904"/>
            <a:ext cx="2822575" cy="230505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3" name="Text Placeholder 32"/>
          <p:cNvSpPr>
            <a:spLocks noGrp="1"/>
          </p:cNvSpPr>
          <p:nvPr>
            <p:ph type="body" sz="quarter" idx="21"/>
          </p:nvPr>
        </p:nvSpPr>
        <p:spPr>
          <a:xfrm>
            <a:off x="3168728" y="1257957"/>
            <a:ext cx="2823497" cy="444500"/>
          </a:xfrm>
          <a:prstGeom prst="rect">
            <a:avLst/>
          </a:prstGeom>
        </p:spPr>
        <p:txBody>
          <a:bodyPr vert="horz" tIns="137160"/>
          <a:lstStyle>
            <a:lvl1pPr marL="0" indent="0" algn="ctr">
              <a:spcBef>
                <a:spcPts val="0"/>
              </a:spcBef>
              <a:buFontTx/>
              <a:buNone/>
              <a:defRPr sz="1600" b="1">
                <a:solidFill>
                  <a:srgbClr val="FFFFFF"/>
                </a:solidFill>
                <a:effectLst>
                  <a:glow rad="63500">
                    <a:schemeClr val="tx1">
                      <a:lumMod val="75000"/>
                      <a:lumOff val="25000"/>
                      <a:alpha val="75000"/>
                    </a:schemeClr>
                  </a:glow>
                </a:effectLst>
              </a:defRPr>
            </a:lvl1pPr>
            <a:lvl2pPr marL="0" indent="0" algn="ctr">
              <a:spcBef>
                <a:spcPts val="0"/>
              </a:spcBef>
              <a:buFontTx/>
              <a:buNone/>
              <a:defRPr sz="1600" b="1">
                <a:solidFill>
                  <a:srgbClr val="FFFFFF"/>
                </a:solidFill>
                <a:effectLst>
                  <a:glow rad="63500">
                    <a:schemeClr val="tx1">
                      <a:lumMod val="75000"/>
                      <a:lumOff val="25000"/>
                      <a:alpha val="75000"/>
                    </a:schemeClr>
                  </a:glow>
                </a:effectLst>
              </a:defRPr>
            </a:lvl2pPr>
            <a:lvl3pPr marL="0" indent="0" algn="ctr">
              <a:spcBef>
                <a:spcPts val="0"/>
              </a:spcBef>
              <a:buFontTx/>
              <a:buNone/>
              <a:defRPr sz="1600" b="1">
                <a:solidFill>
                  <a:srgbClr val="FFFFFF"/>
                </a:solidFill>
                <a:effectLst>
                  <a:glow rad="63500">
                    <a:schemeClr val="tx1">
                      <a:lumMod val="75000"/>
                      <a:lumOff val="25000"/>
                      <a:alpha val="75000"/>
                    </a:schemeClr>
                  </a:glow>
                </a:effectLst>
              </a:defRPr>
            </a:lvl3pPr>
            <a:lvl4pPr marL="0" indent="0" algn="ctr">
              <a:spcBef>
                <a:spcPts val="0"/>
              </a:spcBef>
              <a:buFontTx/>
              <a:buNone/>
              <a:defRPr sz="1600" b="1">
                <a:solidFill>
                  <a:srgbClr val="FFFFFF"/>
                </a:solidFill>
                <a:effectLst>
                  <a:glow rad="63500">
                    <a:schemeClr val="tx1">
                      <a:lumMod val="75000"/>
                      <a:lumOff val="25000"/>
                      <a:alpha val="75000"/>
                    </a:schemeClr>
                  </a:glow>
                </a:effectLst>
              </a:defRPr>
            </a:lvl4pPr>
            <a:lvl5pPr marL="0" indent="0" algn="ctr">
              <a:spcBef>
                <a:spcPts val="0"/>
              </a:spcBef>
              <a:buFontTx/>
              <a:buNone/>
              <a:defRPr sz="1600" b="1">
                <a:solidFill>
                  <a:srgbClr val="FFFFFF"/>
                </a:solidFill>
                <a:effectLst>
                  <a:glow rad="63500">
                    <a:schemeClr val="tx1">
                      <a:lumMod val="75000"/>
                      <a:lumOff val="25000"/>
                      <a:alpha val="75000"/>
                    </a:schemeClr>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4"/>
          <p:cNvSpPr>
            <a:spLocks noGrp="1"/>
          </p:cNvSpPr>
          <p:nvPr>
            <p:ph type="body" sz="quarter" idx="22"/>
          </p:nvPr>
        </p:nvSpPr>
        <p:spPr>
          <a:xfrm>
            <a:off x="168803" y="3715280"/>
            <a:ext cx="2826280" cy="1184275"/>
          </a:xfrm>
          <a:prstGeom prst="rect">
            <a:avLst/>
          </a:prstGeom>
        </p:spPr>
        <p:txBody>
          <a:bodyPr vert="horz" tIns="137160"/>
          <a:lstStyle>
            <a:lvl1pPr marL="0" indent="0" algn="ctr">
              <a:spcBef>
                <a:spcPts val="0"/>
              </a:spcBef>
              <a:buFontTx/>
              <a:buNone/>
              <a:defRPr sz="1600" b="1">
                <a:solidFill>
                  <a:srgbClr val="FFFFFF"/>
                </a:solidFill>
                <a:effectLst>
                  <a:glow rad="101600">
                    <a:schemeClr val="tx1">
                      <a:lumMod val="75000"/>
                      <a:lumOff val="25000"/>
                      <a:alpha val="75000"/>
                    </a:schemeClr>
                  </a:glow>
                </a:effectLst>
              </a:defRPr>
            </a:lvl1pPr>
            <a:lvl2pPr marL="0" indent="0" algn="ctr">
              <a:spcBef>
                <a:spcPts val="0"/>
              </a:spcBef>
              <a:buFontTx/>
              <a:buNone/>
              <a:defRPr sz="1600" b="1">
                <a:solidFill>
                  <a:srgbClr val="FFFFFF"/>
                </a:solidFill>
                <a:effectLst>
                  <a:glow rad="101600">
                    <a:schemeClr val="tx1">
                      <a:lumMod val="75000"/>
                      <a:lumOff val="25000"/>
                      <a:alpha val="75000"/>
                    </a:schemeClr>
                  </a:glow>
                </a:effectLst>
              </a:defRPr>
            </a:lvl2pPr>
            <a:lvl3pPr marL="0" indent="0" algn="ctr">
              <a:spcBef>
                <a:spcPts val="0"/>
              </a:spcBef>
              <a:buFontTx/>
              <a:buNone/>
              <a:defRPr sz="1600" b="1">
                <a:solidFill>
                  <a:srgbClr val="FFFFFF"/>
                </a:solidFill>
                <a:effectLst>
                  <a:glow rad="101600">
                    <a:schemeClr val="tx1">
                      <a:lumMod val="75000"/>
                      <a:lumOff val="25000"/>
                      <a:alpha val="75000"/>
                    </a:schemeClr>
                  </a:glow>
                </a:effectLst>
              </a:defRPr>
            </a:lvl3pPr>
            <a:lvl4pPr marL="0" indent="0" algn="ctr">
              <a:spcBef>
                <a:spcPts val="0"/>
              </a:spcBef>
              <a:buFontTx/>
              <a:buNone/>
              <a:defRPr sz="1600" b="1">
                <a:solidFill>
                  <a:srgbClr val="FFFFFF"/>
                </a:solidFill>
                <a:effectLst>
                  <a:glow rad="101600">
                    <a:schemeClr val="tx1">
                      <a:lumMod val="75000"/>
                      <a:lumOff val="25000"/>
                      <a:alpha val="75000"/>
                    </a:schemeClr>
                  </a:glow>
                </a:effectLst>
              </a:defRPr>
            </a:lvl4pPr>
            <a:lvl5pPr marL="0" indent="0" algn="ctr">
              <a:spcBef>
                <a:spcPts val="0"/>
              </a:spcBef>
              <a:buFontTx/>
              <a:buNone/>
              <a:defRPr sz="1600" b="1">
                <a:solidFill>
                  <a:srgbClr val="FFFFFF"/>
                </a:solidFill>
                <a:effectLst>
                  <a:glow rad="101600">
                    <a:schemeClr val="tx1">
                      <a:lumMod val="75000"/>
                      <a:lumOff val="25000"/>
                      <a:alpha val="75000"/>
                    </a:schemeClr>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38"/>
          <p:cNvSpPr>
            <a:spLocks noGrp="1"/>
          </p:cNvSpPr>
          <p:nvPr>
            <p:ph type="body" sz="quarter" idx="23"/>
          </p:nvPr>
        </p:nvSpPr>
        <p:spPr>
          <a:xfrm>
            <a:off x="6138863" y="3714750"/>
            <a:ext cx="2843212" cy="1820863"/>
          </a:xfrm>
          <a:prstGeom prst="rect">
            <a:avLst/>
          </a:prstGeom>
        </p:spPr>
        <p:txBody>
          <a:bodyPr vert="horz" tIns="137160" anchor="t"/>
          <a:lstStyle>
            <a:lvl1pPr marL="0" indent="0" algn="ctr">
              <a:spcBef>
                <a:spcPts val="0"/>
              </a:spcBef>
              <a:buFontTx/>
              <a:buNone/>
              <a:defRPr sz="1600" b="1">
                <a:solidFill>
                  <a:srgbClr val="FFFFFF"/>
                </a:solidFill>
                <a:effectLst>
                  <a:glow rad="101600">
                    <a:schemeClr val="tx1">
                      <a:lumMod val="75000"/>
                      <a:lumOff val="25000"/>
                      <a:alpha val="75000"/>
                    </a:schemeClr>
                  </a:glow>
                </a:effectLst>
              </a:defRPr>
            </a:lvl1pPr>
            <a:lvl2pPr marL="0" indent="0" algn="ctr">
              <a:spcBef>
                <a:spcPts val="0"/>
              </a:spcBef>
              <a:buFontTx/>
              <a:buNone/>
              <a:defRPr sz="1600" b="1">
                <a:solidFill>
                  <a:srgbClr val="FFFFFF"/>
                </a:solidFill>
                <a:effectLst>
                  <a:glow rad="101600">
                    <a:schemeClr val="tx1">
                      <a:lumMod val="75000"/>
                      <a:lumOff val="25000"/>
                      <a:alpha val="75000"/>
                    </a:schemeClr>
                  </a:glow>
                </a:effectLst>
              </a:defRPr>
            </a:lvl2pPr>
            <a:lvl3pPr marL="0" indent="0" algn="ctr">
              <a:spcBef>
                <a:spcPts val="0"/>
              </a:spcBef>
              <a:buFontTx/>
              <a:buNone/>
              <a:defRPr sz="1600" b="1">
                <a:solidFill>
                  <a:srgbClr val="FFFFFF"/>
                </a:solidFill>
                <a:effectLst>
                  <a:glow rad="101600">
                    <a:schemeClr val="tx1">
                      <a:lumMod val="75000"/>
                      <a:lumOff val="25000"/>
                      <a:alpha val="75000"/>
                    </a:schemeClr>
                  </a:glow>
                </a:effectLst>
              </a:defRPr>
            </a:lvl3pPr>
            <a:lvl4pPr marL="0" indent="0" algn="ctr">
              <a:spcBef>
                <a:spcPts val="0"/>
              </a:spcBef>
              <a:buFontTx/>
              <a:buNone/>
              <a:defRPr sz="1600" b="1">
                <a:solidFill>
                  <a:srgbClr val="FFFFFF"/>
                </a:solidFill>
                <a:effectLst>
                  <a:glow rad="101600">
                    <a:schemeClr val="tx1">
                      <a:lumMod val="75000"/>
                      <a:lumOff val="25000"/>
                      <a:alpha val="75000"/>
                    </a:schemeClr>
                  </a:glow>
                </a:effectLst>
              </a:defRPr>
            </a:lvl4pPr>
            <a:lvl5pPr marL="0" indent="0" algn="ctr">
              <a:spcBef>
                <a:spcPts val="0"/>
              </a:spcBef>
              <a:buFontTx/>
              <a:buNone/>
              <a:defRPr sz="1600" b="1">
                <a:solidFill>
                  <a:srgbClr val="FFFFFF"/>
                </a:solidFill>
                <a:effectLst>
                  <a:glow rad="101600">
                    <a:schemeClr val="tx1">
                      <a:lumMod val="75000"/>
                      <a:lumOff val="25000"/>
                      <a:alpha val="75000"/>
                    </a:schemeClr>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a:extLst>
              <a:ext uri="{FF2B5EF4-FFF2-40B4-BE49-F238E27FC236}">
                <a16:creationId xmlns:a16="http://schemas.microsoft.com/office/drawing/2014/main" id="{87F2499D-198E-4011-8B1E-969820945F6F}"/>
              </a:ext>
            </a:extLst>
          </p:cNvPr>
          <p:cNvSpPr>
            <a:spLocks noGrp="1"/>
          </p:cNvSpPr>
          <p:nvPr>
            <p:ph type="sldNum" sz="quarter" idx="2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358EC228-C415-4E0D-837B-99A53231B145}" type="slidenum">
              <a:rPr lang="en-US" altLang="en-US"/>
              <a:pPr/>
              <a:t>‹#›</a:t>
            </a:fld>
            <a:endParaRPr lang="en-US" altLang="en-US"/>
          </a:p>
        </p:txBody>
      </p:sp>
    </p:spTree>
    <p:extLst>
      <p:ext uri="{BB962C8B-B14F-4D97-AF65-F5344CB8AC3E}">
        <p14:creationId xmlns:p14="http://schemas.microsoft.com/office/powerpoint/2010/main" val="2715768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31035F-DF67-4292-BC0F-D1E8B2167F8C}"/>
              </a:ext>
            </a:extLst>
          </p:cNvPr>
          <p:cNvSpPr/>
          <p:nvPr/>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90D9B808-D755-4073-A858-16FFB8868F8B}"/>
              </a:ext>
            </a:extLst>
          </p:cNvPr>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012DEB28-5C36-45BB-B7D8-C5E7AE7D9B5D}"/>
              </a:ext>
            </a:extLst>
          </p:cNvPr>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EA08CF39-4C75-4AC3-B6D9-58CB74524D29}"/>
              </a:ext>
            </a:extLst>
          </p:cNvPr>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E88751ED-EC14-4AEE-802F-04C395761727}"/>
              </a:ext>
            </a:extLst>
          </p:cNvPr>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EE9F5111-5FF0-413D-981E-ABB6A8ECF4F4}"/>
              </a:ext>
            </a:extLst>
          </p:cNvPr>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3CA45C40-3CC3-4E42-ABD6-2BCBBA5149BE}"/>
              </a:ext>
            </a:extLst>
          </p:cNvPr>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 Placeholder 19"/>
          <p:cNvSpPr>
            <a:spLocks noGrp="1"/>
          </p:cNvSpPr>
          <p:nvPr>
            <p:ph type="body" sz="quarter" idx="13"/>
          </p:nvPr>
        </p:nvSpPr>
        <p:spPr>
          <a:xfrm>
            <a:off x="1007624" y="6242972"/>
            <a:ext cx="4072459"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23" name="Text Placeholder 22"/>
          <p:cNvSpPr>
            <a:spLocks noGrp="1"/>
          </p:cNvSpPr>
          <p:nvPr>
            <p:ph type="body" sz="quarter" idx="16"/>
          </p:nvPr>
        </p:nvSpPr>
        <p:spPr>
          <a:xfrm>
            <a:off x="172668" y="1269258"/>
            <a:ext cx="2826131" cy="4759618"/>
          </a:xfrm>
          <a:prstGeom prst="rect">
            <a:avLst/>
          </a:prstGeom>
          <a:solidFill>
            <a:srgbClr val="D5D2C8"/>
          </a:solidFill>
        </p:spPr>
        <p:txBody>
          <a:bodyPr vert="horz" lIns="274320" tIns="91440"/>
          <a:lstStyle>
            <a:lvl1pPr marL="0" indent="0">
              <a:lnSpc>
                <a:spcPts val="2120"/>
              </a:lnSpc>
              <a:spcBef>
                <a:spcPts val="800"/>
              </a:spcBef>
              <a:buFontTx/>
              <a:buNone/>
              <a:defRPr sz="1600">
                <a:solidFill>
                  <a:schemeClr val="tx2"/>
                </a:solidFill>
              </a:defRPr>
            </a:lvl1pPr>
            <a:lvl2pPr marL="0" indent="0">
              <a:lnSpc>
                <a:spcPts val="2120"/>
              </a:lnSpc>
              <a:spcBef>
                <a:spcPts val="800"/>
              </a:spcBef>
              <a:buFontTx/>
              <a:buNone/>
              <a:defRPr sz="1600">
                <a:solidFill>
                  <a:schemeClr val="tx2"/>
                </a:solidFill>
              </a:defRPr>
            </a:lvl2pPr>
            <a:lvl3pPr marL="0" indent="0">
              <a:lnSpc>
                <a:spcPts val="2120"/>
              </a:lnSpc>
              <a:spcBef>
                <a:spcPts val="800"/>
              </a:spcBef>
              <a:buFontTx/>
              <a:buNone/>
              <a:defRPr sz="1600">
                <a:solidFill>
                  <a:schemeClr val="tx2"/>
                </a:solidFill>
              </a:defRPr>
            </a:lvl3pPr>
            <a:lvl4pPr marL="0" indent="0">
              <a:lnSpc>
                <a:spcPts val="2120"/>
              </a:lnSpc>
              <a:spcBef>
                <a:spcPts val="800"/>
              </a:spcBef>
              <a:buFontTx/>
              <a:buNone/>
              <a:defRPr sz="1600">
                <a:solidFill>
                  <a:schemeClr val="tx2"/>
                </a:solidFill>
              </a:defRPr>
            </a:lvl4pPr>
            <a:lvl5pPr marL="0" indent="0">
              <a:lnSpc>
                <a:spcPts val="2120"/>
              </a:lnSpc>
              <a:spcBef>
                <a:spcPts val="800"/>
              </a:spcBef>
              <a:buFontTx/>
              <a:buNone/>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800"/>
              </a:spcBef>
              <a:buFontTx/>
              <a:buNone/>
              <a:defRPr sz="1600">
                <a:solidFill>
                  <a:srgbClr val="FFFFFF"/>
                </a:solidFill>
              </a:defRPr>
            </a:lvl1pPr>
            <a:lvl2pPr marL="0" indent="0">
              <a:lnSpc>
                <a:spcPts val="2120"/>
              </a:lnSpc>
              <a:spcBef>
                <a:spcPts val="800"/>
              </a:spcBef>
              <a:buFontTx/>
              <a:buNone/>
              <a:defRPr sz="1600">
                <a:solidFill>
                  <a:srgbClr val="FFFFFF"/>
                </a:solidFill>
              </a:defRPr>
            </a:lvl2pPr>
            <a:lvl3pPr marL="0" indent="0">
              <a:lnSpc>
                <a:spcPts val="2120"/>
              </a:lnSpc>
              <a:spcBef>
                <a:spcPts val="800"/>
              </a:spcBef>
              <a:buFontTx/>
              <a:buNone/>
              <a:defRPr sz="1600">
                <a:solidFill>
                  <a:srgbClr val="FFFFFF"/>
                </a:solidFill>
              </a:defRPr>
            </a:lvl3pPr>
            <a:lvl4pPr marL="0" indent="0">
              <a:lnSpc>
                <a:spcPts val="2120"/>
              </a:lnSpc>
              <a:spcBef>
                <a:spcPts val="800"/>
              </a:spcBef>
              <a:buFontTx/>
              <a:buNone/>
              <a:defRPr sz="1600">
                <a:solidFill>
                  <a:srgbClr val="FFFFFF"/>
                </a:solidFill>
              </a:defRPr>
            </a:lvl4pPr>
            <a:lvl5pPr marL="0" indent="0">
              <a:lnSpc>
                <a:spcPts val="2120"/>
              </a:lnSpc>
              <a:spcBef>
                <a:spcPts val="8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8"/>
          </p:nvPr>
        </p:nvSpPr>
        <p:spPr>
          <a:xfrm>
            <a:off x="3168280" y="1269628"/>
            <a:ext cx="2820543" cy="4759247"/>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1" name="Picture Placeholder 30"/>
          <p:cNvSpPr>
            <a:spLocks noGrp="1"/>
          </p:cNvSpPr>
          <p:nvPr>
            <p:ph type="pic" sz="quarter" idx="20"/>
          </p:nvPr>
        </p:nvSpPr>
        <p:spPr>
          <a:xfrm>
            <a:off x="6152780" y="3723904"/>
            <a:ext cx="2822575" cy="230505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19" name="Text Placeholder 18"/>
          <p:cNvSpPr>
            <a:spLocks noGrp="1"/>
          </p:cNvSpPr>
          <p:nvPr>
            <p:ph type="body" sz="quarter" idx="21"/>
          </p:nvPr>
        </p:nvSpPr>
        <p:spPr>
          <a:xfrm>
            <a:off x="3588431" y="1270011"/>
            <a:ext cx="2416176" cy="936625"/>
          </a:xfrm>
          <a:prstGeom prst="rect">
            <a:avLst/>
          </a:prstGeom>
        </p:spPr>
        <p:txBody>
          <a:bodyPr vert="horz" tIns="137160" rIns="182880"/>
          <a:lstStyle>
            <a:lvl1pPr marL="0" indent="0" algn="r">
              <a:spcBef>
                <a:spcPts val="0"/>
              </a:spcBef>
              <a:buFontTx/>
              <a:buNone/>
              <a:defRPr sz="1600" b="1">
                <a:solidFill>
                  <a:srgbClr val="FFFFFF"/>
                </a:solidFill>
              </a:defRPr>
            </a:lvl1pPr>
            <a:lvl2pPr marL="0" indent="0" algn="r">
              <a:spcBef>
                <a:spcPts val="0"/>
              </a:spcBef>
              <a:buFontTx/>
              <a:buNone/>
              <a:defRPr sz="1600" b="1">
                <a:solidFill>
                  <a:srgbClr val="FFFFFF"/>
                </a:solidFill>
              </a:defRPr>
            </a:lvl2pPr>
            <a:lvl3pPr marL="0" indent="0" algn="r">
              <a:spcBef>
                <a:spcPts val="0"/>
              </a:spcBef>
              <a:buFontTx/>
              <a:buNone/>
              <a:defRPr sz="1600" b="1">
                <a:solidFill>
                  <a:srgbClr val="FFFFFF"/>
                </a:solidFill>
              </a:defRPr>
            </a:lvl3pPr>
            <a:lvl4pPr marL="0" indent="0" algn="r">
              <a:spcBef>
                <a:spcPts val="0"/>
              </a:spcBef>
              <a:buFontTx/>
              <a:buNone/>
              <a:defRPr sz="1600" b="1">
                <a:solidFill>
                  <a:srgbClr val="FFFFFF"/>
                </a:solidFill>
              </a:defRPr>
            </a:lvl4pPr>
            <a:lvl5pPr marL="0" indent="0" algn="r">
              <a:spcBef>
                <a:spcPts val="0"/>
              </a:spcBef>
              <a:buFontTx/>
              <a:buNone/>
              <a:defRPr sz="160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A7E8EBFF-4D0E-453B-A673-257F7BEF5E63}"/>
              </a:ext>
            </a:extLst>
          </p:cNvPr>
          <p:cNvSpPr>
            <a:spLocks noGrp="1"/>
          </p:cNvSpPr>
          <p:nvPr>
            <p:ph type="sldNum" sz="quarter" idx="22"/>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CA37A444-90CB-40FB-B49C-381E16FEF130}" type="slidenum">
              <a:rPr lang="en-US" altLang="en-US"/>
              <a:pPr/>
              <a:t>‹#›</a:t>
            </a:fld>
            <a:endParaRPr lang="en-US" altLang="en-US"/>
          </a:p>
        </p:txBody>
      </p:sp>
    </p:spTree>
    <p:extLst>
      <p:ext uri="{BB962C8B-B14F-4D97-AF65-F5344CB8AC3E}">
        <p14:creationId xmlns:p14="http://schemas.microsoft.com/office/powerpoint/2010/main" val="203025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8AC9D2-34C6-4FA2-B2B7-AFC349CDAF04}"/>
              </a:ext>
            </a:extLst>
          </p:cNvPr>
          <p:cNvSpPr/>
          <p:nvPr/>
        </p:nvSpPr>
        <p:spPr>
          <a:xfrm>
            <a:off x="165100"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ECE36AB0-74A1-4057-8F3C-84B620EE4098}"/>
              </a:ext>
            </a:extLst>
          </p:cNvPr>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E2A73786-1F96-4EA0-93E6-E92B90749F21}"/>
              </a:ext>
            </a:extLst>
          </p:cNvPr>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ED9B054-FEE6-4621-B53C-C53468EB386D}"/>
              </a:ext>
            </a:extLst>
          </p:cNvPr>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839A6678-D891-4447-B83D-32B6095FA9D2}"/>
              </a:ext>
            </a:extLst>
          </p:cNvPr>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D9C1D3CA-F0C2-4A72-A3E3-41A632FF1D49}"/>
              </a:ext>
            </a:extLst>
          </p:cNvPr>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3E028665-1224-4104-AAA2-0D038E7BAB7B}"/>
              </a:ext>
            </a:extLst>
          </p:cNvPr>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18"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08D3E804-621F-499B-8819-89A5B933E5C0}"/>
              </a:ext>
            </a:extLst>
          </p:cNvPr>
          <p:cNvSpPr>
            <a:spLocks noGrp="1"/>
          </p:cNvSpPr>
          <p:nvPr>
            <p:ph type="sldNum" sz="quarter" idx="1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35E0B2BF-D4F0-4A88-898C-8E44FEE2D2DE}" type="slidenum">
              <a:rPr lang="en-US" altLang="en-US"/>
              <a:pPr/>
              <a:t>‹#›</a:t>
            </a:fld>
            <a:endParaRPr lang="en-US" altLang="en-US"/>
          </a:p>
        </p:txBody>
      </p:sp>
    </p:spTree>
    <p:extLst>
      <p:ext uri="{BB962C8B-B14F-4D97-AF65-F5344CB8AC3E}">
        <p14:creationId xmlns:p14="http://schemas.microsoft.com/office/powerpoint/2010/main" val="21824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079D3-E453-4F75-8C6A-2E5AFF9260FB}"/>
              </a:ext>
            </a:extLst>
          </p:cNvPr>
          <p:cNvSpPr/>
          <p:nvPr/>
        </p:nvSpPr>
        <p:spPr>
          <a:xfrm>
            <a:off x="165100" y="165100"/>
            <a:ext cx="8805863" cy="5875338"/>
          </a:xfrm>
          <a:prstGeom prst="rect">
            <a:avLst/>
          </a:prstGeom>
          <a:solidFill>
            <a:srgbClr val="C7E1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5">
            <a:extLst>
              <a:ext uri="{FF2B5EF4-FFF2-40B4-BE49-F238E27FC236}">
                <a16:creationId xmlns:a16="http://schemas.microsoft.com/office/drawing/2014/main" id="{4FF11844-6B41-4BB1-8D98-73C78BA610DA}"/>
              </a:ext>
            </a:extLst>
          </p:cNvPr>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0" y="1587500"/>
            <a:ext cx="3670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34059" y="592676"/>
            <a:ext cx="7073900" cy="5195099"/>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0">
              <a:lnSpc>
                <a:spcPts val="3500"/>
              </a:lnSpc>
              <a:spcBef>
                <a:spcPts val="0"/>
              </a:spcBef>
              <a:buFontTx/>
              <a:buNone/>
              <a:defRPr sz="1800" normalizeH="0">
                <a:solidFill>
                  <a:schemeClr val="tx2"/>
                </a:solidFill>
              </a:defRPr>
            </a:lvl2pPr>
            <a:lvl3pPr marL="0" indent="0">
              <a:lnSpc>
                <a:spcPts val="3500"/>
              </a:lnSpc>
              <a:spcBef>
                <a:spcPts val="0"/>
              </a:spcBef>
              <a:buFontTx/>
              <a:buNone/>
              <a:defRPr sz="1800" normalizeH="0">
                <a:solidFill>
                  <a:schemeClr val="tx2"/>
                </a:solidFill>
              </a:defRPr>
            </a:lvl3pPr>
            <a:lvl4pPr marL="0" indent="0">
              <a:lnSpc>
                <a:spcPts val="3500"/>
              </a:lnSpc>
              <a:spcBef>
                <a:spcPts val="0"/>
              </a:spcBef>
              <a:buFontTx/>
              <a:buNone/>
              <a:defRPr sz="1800" normalizeH="0">
                <a:solidFill>
                  <a:schemeClr val="tx2"/>
                </a:solidFill>
              </a:defRPr>
            </a:lvl4pPr>
            <a:lvl5pPr marL="0" indent="0">
              <a:lnSpc>
                <a:spcPts val="3500"/>
              </a:lnSpc>
              <a:spcBef>
                <a:spcPts val="0"/>
              </a:spcBef>
              <a:buFontTx/>
              <a:buNone/>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p:cNvSpPr>
            <a:spLocks noGrp="1"/>
          </p:cNvSpPr>
          <p:nvPr>
            <p:ph type="title"/>
          </p:nvPr>
        </p:nvSpPr>
        <p:spPr>
          <a:xfrm>
            <a:off x="974419" y="6268502"/>
            <a:ext cx="4835531" cy="318038"/>
          </a:xfrm>
          <a:prstGeom prst="rect">
            <a:avLst/>
          </a:prstGeom>
        </p:spPr>
        <p:txBody>
          <a:bodyPr vert="horz" lIns="0" tIns="0" rIns="0" bIns="0" anchor="ctr"/>
          <a:lstStyle>
            <a:lvl1pPr algn="l">
              <a:defRPr sz="1400" b="1" cap="all" spc="50" baseline="0">
                <a:solidFill>
                  <a:srgbClr val="0095D3"/>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FCC4201-47AE-4BF5-95D5-8EB8007DD0F7}"/>
              </a:ext>
            </a:extLst>
          </p:cNvPr>
          <p:cNvSpPr>
            <a:spLocks noGrp="1"/>
          </p:cNvSpPr>
          <p:nvPr>
            <p:ph type="sldNum" sz="quarter" idx="10"/>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C82253AE-DD5F-41EE-8995-CDAC27A0B54D}" type="slidenum">
              <a:rPr lang="en-US"/>
              <a:pPr>
                <a:defRPr/>
              </a:pPr>
              <a:t>‹#›</a:t>
            </a:fld>
            <a:endParaRPr lang="en-US" dirty="0"/>
          </a:p>
        </p:txBody>
      </p:sp>
    </p:spTree>
    <p:extLst>
      <p:ext uri="{BB962C8B-B14F-4D97-AF65-F5344CB8AC3E}">
        <p14:creationId xmlns:p14="http://schemas.microsoft.com/office/powerpoint/2010/main" val="2108015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DDD3FA-750F-4747-B483-1ABE710DC9B5}"/>
              </a:ext>
            </a:extLst>
          </p:cNvPr>
          <p:cNvSpPr/>
          <p:nvPr/>
        </p:nvSpPr>
        <p:spPr>
          <a:xfrm>
            <a:off x="165100"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8"/>
          <p:cNvSpPr>
            <a:spLocks noGrp="1"/>
          </p:cNvSpPr>
          <p:nvPr>
            <p:ph type="pic" sz="quarter" idx="14"/>
          </p:nvPr>
        </p:nvSpPr>
        <p:spPr>
          <a:xfrm>
            <a:off x="160338" y="1244600"/>
            <a:ext cx="8802687" cy="4795838"/>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7"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04191D4-8DC2-46CA-A977-9277915B1647}"/>
              </a:ext>
            </a:extLst>
          </p:cNvPr>
          <p:cNvSpPr>
            <a:spLocks noGrp="1"/>
          </p:cNvSpPr>
          <p:nvPr>
            <p:ph type="sldNum" sz="quarter" idx="15"/>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1BE10821-6A1E-408D-8A4E-043001910A48}" type="slidenum">
              <a:rPr lang="en-US" altLang="en-US"/>
              <a:pPr/>
              <a:t>‹#›</a:t>
            </a:fld>
            <a:endParaRPr lang="en-US" altLang="en-US"/>
          </a:p>
        </p:txBody>
      </p:sp>
    </p:spTree>
    <p:extLst>
      <p:ext uri="{BB962C8B-B14F-4D97-AF65-F5344CB8AC3E}">
        <p14:creationId xmlns:p14="http://schemas.microsoft.com/office/powerpoint/2010/main" val="2051519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53988" y="160338"/>
            <a:ext cx="8821737" cy="588010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5"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07D2B55-9E5C-4729-8533-FE22B9BE6205}"/>
              </a:ext>
            </a:extLst>
          </p:cNvPr>
          <p:cNvSpPr>
            <a:spLocks noGrp="1"/>
          </p:cNvSpPr>
          <p:nvPr>
            <p:ph type="sldNum" sz="quarter" idx="15"/>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A450DAD9-4FF8-4E87-ADEC-48CD57C44CFF}" type="slidenum">
              <a:rPr lang="en-US" altLang="en-US"/>
              <a:pPr/>
              <a:t>‹#›</a:t>
            </a:fld>
            <a:endParaRPr lang="en-US" altLang="en-US"/>
          </a:p>
        </p:txBody>
      </p:sp>
    </p:spTree>
    <p:extLst>
      <p:ext uri="{BB962C8B-B14F-4D97-AF65-F5344CB8AC3E}">
        <p14:creationId xmlns:p14="http://schemas.microsoft.com/office/powerpoint/2010/main" val="3078680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41F953-5CAE-4CE5-8E48-573144B64C05}"/>
              </a:ext>
            </a:extLst>
          </p:cNvPr>
          <p:cNvSpPr/>
          <p:nvPr/>
        </p:nvSpPr>
        <p:spPr>
          <a:xfrm>
            <a:off x="165100" y="165100"/>
            <a:ext cx="8805863" cy="5873750"/>
          </a:xfrm>
          <a:prstGeom prst="rect">
            <a:avLst/>
          </a:prstGeom>
          <a:solidFill>
            <a:srgbClr val="D5D2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100">
                <a:solidFill>
                  <a:srgbClr val="FFFFFF"/>
                </a:solidFill>
                <a:latin typeface="+mn-l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371E4F6-3E1F-44E0-97A1-E70323B39EEC}"/>
              </a:ext>
            </a:extLst>
          </p:cNvPr>
          <p:cNvSpPr>
            <a:spLocks noGrp="1"/>
          </p:cNvSpPr>
          <p:nvPr>
            <p:ph type="sldNum" sz="quarter" idx="1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B2D93FAA-ECAF-4C47-A80C-0DC37606C26D}" type="slidenum">
              <a:rPr lang="en-US" altLang="en-US"/>
              <a:pPr/>
              <a:t>‹#›</a:t>
            </a:fld>
            <a:endParaRPr lang="en-US" altLang="en-US"/>
          </a:p>
        </p:txBody>
      </p:sp>
    </p:spTree>
    <p:extLst>
      <p:ext uri="{BB962C8B-B14F-4D97-AF65-F5344CB8AC3E}">
        <p14:creationId xmlns:p14="http://schemas.microsoft.com/office/powerpoint/2010/main" val="393654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5656A-15F7-4301-890B-8C56CD3E031A}"/>
              </a:ext>
            </a:extLst>
          </p:cNvPr>
          <p:cNvSpPr/>
          <p:nvPr/>
        </p:nvSpPr>
        <p:spPr>
          <a:xfrm>
            <a:off x="165100" y="165100"/>
            <a:ext cx="8805863" cy="58737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descr="Identity Marker_blue screen.png">
            <a:extLst>
              <a:ext uri="{FF2B5EF4-FFF2-40B4-BE49-F238E27FC236}">
                <a16:creationId xmlns:a16="http://schemas.microsoft.com/office/drawing/2014/main" id="{87DD6454-A881-4C80-89B2-7C9A0C9EE0C5}"/>
              </a:ext>
            </a:extLst>
          </p:cNvPr>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0" y="1587500"/>
            <a:ext cx="3670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12"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93EDF48C-EE08-43C3-9E9C-6687A5A01B88}"/>
              </a:ext>
            </a:extLst>
          </p:cNvPr>
          <p:cNvSpPr>
            <a:spLocks noGrp="1"/>
          </p:cNvSpPr>
          <p:nvPr>
            <p:ph type="sldNum" sz="quarter" idx="1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D8037CDB-0CAE-4E96-8A5A-374D4640176D}" type="slidenum">
              <a:rPr lang="en-US" altLang="en-US"/>
              <a:pPr/>
              <a:t>‹#›</a:t>
            </a:fld>
            <a:endParaRPr lang="en-US" altLang="en-US"/>
          </a:p>
        </p:txBody>
      </p:sp>
    </p:spTree>
    <p:extLst>
      <p:ext uri="{BB962C8B-B14F-4D97-AF65-F5344CB8AC3E}">
        <p14:creationId xmlns:p14="http://schemas.microsoft.com/office/powerpoint/2010/main" val="301952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91BB0-566F-4735-A0C7-C4871414597D}"/>
              </a:ext>
            </a:extLst>
          </p:cNvPr>
          <p:cNvSpPr/>
          <p:nvPr/>
        </p:nvSpPr>
        <p:spPr>
          <a:xfrm>
            <a:off x="165100" y="165100"/>
            <a:ext cx="8805863" cy="5873750"/>
          </a:xfrm>
          <a:prstGeom prst="rect">
            <a:avLst/>
          </a:prstGeom>
          <a:solidFill>
            <a:srgbClr val="D5D2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10"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D066FED2-278C-4A36-A1C1-4F0C4674F270}"/>
              </a:ext>
            </a:extLst>
          </p:cNvPr>
          <p:cNvSpPr>
            <a:spLocks noGrp="1"/>
          </p:cNvSpPr>
          <p:nvPr>
            <p:ph type="sldNum" sz="quarter" idx="1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D4C82B13-A85A-445E-B8B7-BE552D765589}" type="slidenum">
              <a:rPr lang="en-US" altLang="en-US"/>
              <a:pPr/>
              <a:t>‹#›</a:t>
            </a:fld>
            <a:endParaRPr lang="en-US" altLang="en-US"/>
          </a:p>
        </p:txBody>
      </p:sp>
    </p:spTree>
    <p:extLst>
      <p:ext uri="{BB962C8B-B14F-4D97-AF65-F5344CB8AC3E}">
        <p14:creationId xmlns:p14="http://schemas.microsoft.com/office/powerpoint/2010/main" val="3409051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0093D0"/>
                </a:solidFill>
                <a:latin typeface="+mn-lt"/>
              </a:defRPr>
            </a:lvl1pPr>
          </a:lstStyle>
          <a:p>
            <a:r>
              <a:rPr lang="en-US"/>
              <a:t>Click to edit Master title style</a:t>
            </a:r>
            <a:endParaRPr lang="en-US" dirty="0"/>
          </a:p>
        </p:txBody>
      </p:sp>
      <p:sp>
        <p:nvSpPr>
          <p:cNvPr id="9"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C4470E26-16E8-4772-8E55-0140F8498595}"/>
              </a:ext>
            </a:extLst>
          </p:cNvPr>
          <p:cNvSpPr>
            <a:spLocks noGrp="1"/>
          </p:cNvSpPr>
          <p:nvPr>
            <p:ph type="sldNum" sz="quarter" idx="14"/>
          </p:nvPr>
        </p:nvSpPr>
        <p:spPr>
          <a:xfrm>
            <a:off x="6735763" y="62769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lvl1pPr>
          </a:lstStyle>
          <a:p>
            <a:fld id="{2AC09A10-FE8C-4DCC-A140-D0151CB7A8BE}" type="slidenum">
              <a:rPr lang="en-US" altLang="en-US"/>
              <a:pPr/>
              <a:t>‹#›</a:t>
            </a:fld>
            <a:endParaRPr lang="en-US" altLang="en-US"/>
          </a:p>
        </p:txBody>
      </p:sp>
    </p:spTree>
    <p:extLst>
      <p:ext uri="{BB962C8B-B14F-4D97-AF65-F5344CB8AC3E}">
        <p14:creationId xmlns:p14="http://schemas.microsoft.com/office/powerpoint/2010/main" val="1309626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2BD8AF-DF94-4443-9505-EB4CBA7FBA5D}"/>
              </a:ext>
            </a:extLst>
          </p:cNvPr>
          <p:cNvSpPr>
            <a:spLocks noGrp="1"/>
          </p:cNvSpPr>
          <p:nvPr>
            <p:ph type="dt" sz="half" idx="10"/>
          </p:nvPr>
        </p:nvSpPr>
        <p:spPr>
          <a:xfrm>
            <a:off x="901700" y="6267450"/>
            <a:ext cx="1524000" cy="365125"/>
          </a:xfrm>
          <a:prstGeom prst="rect">
            <a:avLst/>
          </a:prstGeom>
        </p:spPr>
        <p:txBody>
          <a:bodyPr/>
          <a:lstStyle>
            <a:lvl1pPr eaLnBrk="1" fontAlgn="auto" hangingPunct="1">
              <a:spcBef>
                <a:spcPts val="0"/>
              </a:spcBef>
              <a:spcAft>
                <a:spcPts val="0"/>
              </a:spcAft>
              <a:defRPr>
                <a:latin typeface="+mn-lt"/>
              </a:defRPr>
            </a:lvl1pPr>
          </a:lstStyle>
          <a:p>
            <a:pPr>
              <a:defRPr/>
            </a:pPr>
            <a:fld id="{1FEACF12-B3A1-4C34-92FC-F3BF5230F844}" type="datetimeFigureOut">
              <a:rPr lang="en-US"/>
              <a:pPr>
                <a:defRPr/>
              </a:pPr>
              <a:t>3/8/2023</a:t>
            </a:fld>
            <a:endParaRPr lang="en-US" dirty="0"/>
          </a:p>
        </p:txBody>
      </p:sp>
      <p:sp>
        <p:nvSpPr>
          <p:cNvPr id="4" name="Footer Placeholder 3">
            <a:extLst>
              <a:ext uri="{FF2B5EF4-FFF2-40B4-BE49-F238E27FC236}">
                <a16:creationId xmlns:a16="http://schemas.microsoft.com/office/drawing/2014/main" id="{B24C4F3F-43DE-44F3-897D-885017D031D5}"/>
              </a:ext>
            </a:extLst>
          </p:cNvPr>
          <p:cNvSpPr>
            <a:spLocks noGrp="1"/>
          </p:cNvSpPr>
          <p:nvPr>
            <p:ph type="ftr" sz="quarter" idx="11"/>
          </p:nvPr>
        </p:nvSpPr>
        <p:spPr>
          <a:xfrm>
            <a:off x="2540000" y="6254750"/>
            <a:ext cx="5448300" cy="365125"/>
          </a:xfrm>
          <a:prstGeom prst="rect">
            <a:avLst/>
          </a:prstGeom>
        </p:spPr>
        <p:txBody>
          <a:bodyPr anchor="t"/>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26B9CD48-E586-474E-B56B-E02537C9977B}"/>
              </a:ext>
            </a:extLst>
          </p:cNvPr>
          <p:cNvSpPr>
            <a:spLocks noGrp="1"/>
          </p:cNvSpPr>
          <p:nvPr>
            <p:ph type="sldNum" sz="quarter" idx="12"/>
          </p:nvPr>
        </p:nvSpPr>
        <p:spPr>
          <a:xfrm>
            <a:off x="8089900" y="6216650"/>
            <a:ext cx="7493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fld id="{8F26E23A-9681-4704-B661-1BCC1DD1D0D6}" type="slidenum">
              <a:rPr lang="en-US" altLang="en-US"/>
              <a:pPr/>
              <a:t>‹#›</a:t>
            </a:fld>
            <a:endParaRPr lang="en-US" altLang="en-US"/>
          </a:p>
        </p:txBody>
      </p:sp>
    </p:spTree>
    <p:extLst>
      <p:ext uri="{BB962C8B-B14F-4D97-AF65-F5344CB8AC3E}">
        <p14:creationId xmlns:p14="http://schemas.microsoft.com/office/powerpoint/2010/main" val="151313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F61E-BE2A-4B6B-A8F4-3004B79E8B22}"/>
              </a:ext>
            </a:extLst>
          </p:cNvPr>
          <p:cNvSpPr/>
          <p:nvPr/>
        </p:nvSpPr>
        <p:spPr>
          <a:xfrm>
            <a:off x="165100" y="165100"/>
            <a:ext cx="8805863" cy="5875338"/>
          </a:xfrm>
          <a:prstGeom prst="rect">
            <a:avLst/>
          </a:prstGeom>
          <a:solidFill>
            <a:srgbClr val="C7E1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a:extLst>
              <a:ext uri="{FF2B5EF4-FFF2-40B4-BE49-F238E27FC236}">
                <a16:creationId xmlns:a16="http://schemas.microsoft.com/office/drawing/2014/main" id="{AFD049FB-84B4-4A25-A0F3-3B94CA1EE9FA}"/>
              </a:ext>
            </a:extLst>
          </p:cNvPr>
          <p:cNvPicPr>
            <a:picLocks noChangeAspect="1"/>
          </p:cNvPicPr>
          <p:nvPr/>
        </p:nvPicPr>
        <p:blipFill>
          <a:blip r:embed="rId2">
            <a:extLst>
              <a:ext uri="{28A0092B-C50C-407E-A947-70E740481C1C}">
                <a14:useLocalDpi xmlns:a14="http://schemas.microsoft.com/office/drawing/2010/main" val="0"/>
              </a:ext>
            </a:extLst>
          </a:blip>
          <a:srcRect r="22514" b="11581"/>
          <a:stretch>
            <a:fillRect/>
          </a:stretch>
        </p:blipFill>
        <p:spPr bwMode="auto">
          <a:xfrm>
            <a:off x="5283200" y="1587500"/>
            <a:ext cx="36703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23CD49E-5D16-4276-A518-2F896FB3E6FC}"/>
              </a:ext>
            </a:extLst>
          </p:cNvPr>
          <p:cNvSpPr/>
          <p:nvPr/>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9"/>
          <p:cNvSpPr>
            <a:spLocks noGrp="1"/>
          </p:cNvSpPr>
          <p:nvPr>
            <p:ph type="body" sz="quarter" idx="13"/>
          </p:nvPr>
        </p:nvSpPr>
        <p:spPr>
          <a:xfrm>
            <a:off x="1004356" y="6242583"/>
            <a:ext cx="4714862"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0">
                <a:solidFill>
                  <a:srgbClr val="FFFFFF"/>
                </a:solidFill>
                <a:latin typeface="+mn-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97E5A3E8-2D5F-47E9-99D3-FBDC1C99D5BB}"/>
              </a:ext>
            </a:extLst>
          </p:cNvPr>
          <p:cNvSpPr>
            <a:spLocks noGrp="1"/>
          </p:cNvSpPr>
          <p:nvPr>
            <p:ph type="sldNum" sz="quarter" idx="1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AE2CB8A7-D30E-49D1-A6B1-596F5C89C8FD}" type="slidenum">
              <a:rPr lang="en-US"/>
              <a:pPr>
                <a:defRPr/>
              </a:pPr>
              <a:t>‹#›</a:t>
            </a:fld>
            <a:endParaRPr lang="en-US" dirty="0"/>
          </a:p>
        </p:txBody>
      </p:sp>
    </p:spTree>
    <p:extLst>
      <p:ext uri="{BB962C8B-B14F-4D97-AF65-F5344CB8AC3E}">
        <p14:creationId xmlns:p14="http://schemas.microsoft.com/office/powerpoint/2010/main" val="222189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BB02D5-9D35-46E6-8278-FE0F62C8B1A3}"/>
              </a:ext>
            </a:extLst>
          </p:cNvPr>
          <p:cNvSpPr/>
          <p:nvPr/>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E52C26DA-82B6-4FA1-86AA-3D19124523F0}"/>
              </a:ext>
            </a:extLst>
          </p:cNvPr>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3D39F3D5-5F2D-4AEF-AFA2-9487BD20B3AA}"/>
              </a:ext>
            </a:extLst>
          </p:cNvPr>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82A8083D-7F05-43FB-9559-A47F33418416}"/>
              </a:ext>
            </a:extLst>
          </p:cNvPr>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C80C26A0-DE7E-4DC6-9451-EC5E80B5E2F0}"/>
              </a:ext>
            </a:extLst>
          </p:cNvPr>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id="{6E101D4F-3F49-44A5-9947-7A8C75E95736}"/>
              </a:ext>
            </a:extLst>
          </p:cNvPr>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a:extLst>
              <a:ext uri="{FF2B5EF4-FFF2-40B4-BE49-F238E27FC236}">
                <a16:creationId xmlns:a16="http://schemas.microsoft.com/office/drawing/2014/main" id="{0A2440F5-E7D6-484C-84EE-F61171A5D5AB}"/>
              </a:ext>
            </a:extLst>
          </p:cNvPr>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 Placeholder 19"/>
          <p:cNvSpPr>
            <a:spLocks noGrp="1"/>
          </p:cNvSpPr>
          <p:nvPr>
            <p:ph type="body" sz="quarter" idx="13"/>
          </p:nvPr>
        </p:nvSpPr>
        <p:spPr>
          <a:xfrm>
            <a:off x="937953" y="6209771"/>
            <a:ext cx="4781265"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21" name="Text Placeholder 20"/>
          <p:cNvSpPr>
            <a:spLocks noGrp="1"/>
          </p:cNvSpPr>
          <p:nvPr>
            <p:ph type="body" sz="quarter" idx="15"/>
          </p:nvPr>
        </p:nvSpPr>
        <p:spPr>
          <a:xfrm>
            <a:off x="3155950" y="3722688"/>
            <a:ext cx="2847975" cy="2297493"/>
          </a:xfrm>
          <a:prstGeom prst="rect">
            <a:avLst/>
          </a:prstGeom>
          <a:solidFill>
            <a:schemeClr val="accent4"/>
          </a:solidFill>
        </p:spPr>
        <p:txBody>
          <a:bodyPr vert="horz" lIns="18288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2"/>
          <p:cNvSpPr>
            <a:spLocks noGrp="1"/>
          </p:cNvSpPr>
          <p:nvPr>
            <p:ph type="body" sz="quarter" idx="16"/>
          </p:nvPr>
        </p:nvSpPr>
        <p:spPr>
          <a:xfrm>
            <a:off x="172668" y="1269258"/>
            <a:ext cx="2826131" cy="2299462"/>
          </a:xfrm>
          <a:prstGeom prst="rect">
            <a:avLst/>
          </a:prstGeom>
          <a:solidFill>
            <a:schemeClr val="accent1"/>
          </a:solidFill>
        </p:spPr>
        <p:txBody>
          <a:bodyPr vert="horz" lIns="27432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600"/>
              </a:spcBef>
              <a:buFontTx/>
              <a:buNone/>
              <a:defRPr sz="1600">
                <a:solidFill>
                  <a:srgbClr val="FFFFFF"/>
                </a:solidFill>
              </a:defRPr>
            </a:lvl1pPr>
            <a:lvl2pPr marL="0" indent="0">
              <a:lnSpc>
                <a:spcPts val="2120"/>
              </a:lnSpc>
              <a:spcBef>
                <a:spcPts val="600"/>
              </a:spcBef>
              <a:buFontTx/>
              <a:buNone/>
              <a:defRPr sz="1600">
                <a:solidFill>
                  <a:srgbClr val="FFFFFF"/>
                </a:solidFill>
              </a:defRPr>
            </a:lvl2pPr>
            <a:lvl3pPr marL="0" indent="0">
              <a:lnSpc>
                <a:spcPts val="2120"/>
              </a:lnSpc>
              <a:spcBef>
                <a:spcPts val="600"/>
              </a:spcBef>
              <a:buFontTx/>
              <a:buNone/>
              <a:defRPr sz="1600">
                <a:solidFill>
                  <a:srgbClr val="FFFFFF"/>
                </a:solidFill>
              </a:defRPr>
            </a:lvl3pPr>
            <a:lvl4pPr marL="0" indent="0">
              <a:lnSpc>
                <a:spcPts val="2120"/>
              </a:lnSpc>
              <a:spcBef>
                <a:spcPts val="600"/>
              </a:spcBef>
              <a:buFontTx/>
              <a:buNone/>
              <a:defRPr sz="1600">
                <a:solidFill>
                  <a:srgbClr val="FFFFFF"/>
                </a:solidFill>
              </a:defRPr>
            </a:lvl4pPr>
            <a:lvl5pPr marL="0" indent="0">
              <a:lnSpc>
                <a:spcPts val="2120"/>
              </a:lnSpc>
              <a:spcBef>
                <a:spcPts val="6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8"/>
          </p:nvPr>
        </p:nvSpPr>
        <p:spPr>
          <a:xfrm>
            <a:off x="3168280" y="1269629"/>
            <a:ext cx="2820543" cy="2303018"/>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29" name="Picture Placeholder 28"/>
          <p:cNvSpPr>
            <a:spLocks noGrp="1"/>
          </p:cNvSpPr>
          <p:nvPr>
            <p:ph type="pic" sz="quarter" idx="19"/>
          </p:nvPr>
        </p:nvSpPr>
        <p:spPr>
          <a:xfrm>
            <a:off x="171826" y="3723016"/>
            <a:ext cx="2824287" cy="2305859"/>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1" name="Picture Placeholder 30"/>
          <p:cNvSpPr>
            <a:spLocks noGrp="1"/>
          </p:cNvSpPr>
          <p:nvPr>
            <p:ph type="pic" sz="quarter" idx="20"/>
          </p:nvPr>
        </p:nvSpPr>
        <p:spPr>
          <a:xfrm>
            <a:off x="6152780" y="3723904"/>
            <a:ext cx="2822575" cy="230505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3" name="Text Placeholder 32"/>
          <p:cNvSpPr>
            <a:spLocks noGrp="1"/>
          </p:cNvSpPr>
          <p:nvPr>
            <p:ph type="body" sz="quarter" idx="21"/>
          </p:nvPr>
        </p:nvSpPr>
        <p:spPr>
          <a:xfrm>
            <a:off x="3168728" y="1257957"/>
            <a:ext cx="2823497" cy="444500"/>
          </a:xfrm>
          <a:prstGeom prst="rect">
            <a:avLst/>
          </a:prstGeom>
        </p:spPr>
        <p:txBody>
          <a:bodyPr vert="horz" tIns="137160"/>
          <a:lstStyle>
            <a:lvl1pPr marL="0" indent="0" algn="ctr">
              <a:spcBef>
                <a:spcPts val="0"/>
              </a:spcBef>
              <a:buFontTx/>
              <a:buNone/>
              <a:defRPr sz="1600" b="1">
                <a:solidFill>
                  <a:srgbClr val="FFFFFF"/>
                </a:solidFill>
                <a:effectLst>
                  <a:glow rad="63500">
                    <a:schemeClr val="tx1">
                      <a:lumMod val="75000"/>
                      <a:lumOff val="25000"/>
                      <a:alpha val="75000"/>
                    </a:schemeClr>
                  </a:glow>
                </a:effectLst>
              </a:defRPr>
            </a:lvl1pPr>
            <a:lvl2pPr marL="0" indent="0" algn="ctr">
              <a:spcBef>
                <a:spcPts val="0"/>
              </a:spcBef>
              <a:buFontTx/>
              <a:buNone/>
              <a:defRPr sz="1600" b="1">
                <a:solidFill>
                  <a:srgbClr val="FFFFFF"/>
                </a:solidFill>
                <a:effectLst>
                  <a:glow rad="63500">
                    <a:schemeClr val="tx1">
                      <a:lumMod val="75000"/>
                      <a:lumOff val="25000"/>
                      <a:alpha val="75000"/>
                    </a:schemeClr>
                  </a:glow>
                </a:effectLst>
              </a:defRPr>
            </a:lvl2pPr>
            <a:lvl3pPr marL="0" indent="0" algn="ctr">
              <a:spcBef>
                <a:spcPts val="0"/>
              </a:spcBef>
              <a:buFontTx/>
              <a:buNone/>
              <a:defRPr sz="1600" b="1">
                <a:solidFill>
                  <a:srgbClr val="FFFFFF"/>
                </a:solidFill>
                <a:effectLst>
                  <a:glow rad="63500">
                    <a:schemeClr val="tx1">
                      <a:lumMod val="75000"/>
                      <a:lumOff val="25000"/>
                      <a:alpha val="75000"/>
                    </a:schemeClr>
                  </a:glow>
                </a:effectLst>
              </a:defRPr>
            </a:lvl3pPr>
            <a:lvl4pPr marL="0" indent="0" algn="ctr">
              <a:spcBef>
                <a:spcPts val="0"/>
              </a:spcBef>
              <a:buFontTx/>
              <a:buNone/>
              <a:defRPr sz="1600" b="1">
                <a:solidFill>
                  <a:srgbClr val="FFFFFF"/>
                </a:solidFill>
                <a:effectLst>
                  <a:glow rad="63500">
                    <a:schemeClr val="tx1">
                      <a:lumMod val="75000"/>
                      <a:lumOff val="25000"/>
                      <a:alpha val="75000"/>
                    </a:schemeClr>
                  </a:glow>
                </a:effectLst>
              </a:defRPr>
            </a:lvl4pPr>
            <a:lvl5pPr marL="0" indent="0" algn="ctr">
              <a:spcBef>
                <a:spcPts val="0"/>
              </a:spcBef>
              <a:buFontTx/>
              <a:buNone/>
              <a:defRPr sz="1600" b="1">
                <a:solidFill>
                  <a:srgbClr val="FFFFFF"/>
                </a:solidFill>
                <a:effectLst>
                  <a:glow rad="63500">
                    <a:schemeClr val="tx1">
                      <a:lumMod val="75000"/>
                      <a:lumOff val="25000"/>
                      <a:alpha val="75000"/>
                    </a:schemeClr>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4"/>
          <p:cNvSpPr>
            <a:spLocks noGrp="1"/>
          </p:cNvSpPr>
          <p:nvPr>
            <p:ph type="body" sz="quarter" idx="22"/>
          </p:nvPr>
        </p:nvSpPr>
        <p:spPr>
          <a:xfrm>
            <a:off x="168803" y="3715280"/>
            <a:ext cx="2826280" cy="1184275"/>
          </a:xfrm>
          <a:prstGeom prst="rect">
            <a:avLst/>
          </a:prstGeom>
        </p:spPr>
        <p:txBody>
          <a:bodyPr vert="horz" tIns="137160"/>
          <a:lstStyle>
            <a:lvl1pPr marL="0" indent="0" algn="ctr">
              <a:spcBef>
                <a:spcPts val="0"/>
              </a:spcBef>
              <a:buFontTx/>
              <a:buNone/>
              <a:defRPr sz="1600" b="1">
                <a:solidFill>
                  <a:srgbClr val="FFFFFF"/>
                </a:solidFill>
                <a:effectLst>
                  <a:glow rad="101600">
                    <a:schemeClr val="tx1">
                      <a:lumMod val="75000"/>
                      <a:lumOff val="25000"/>
                      <a:alpha val="75000"/>
                    </a:schemeClr>
                  </a:glow>
                </a:effectLst>
              </a:defRPr>
            </a:lvl1pPr>
            <a:lvl2pPr marL="0" indent="0" algn="ctr">
              <a:spcBef>
                <a:spcPts val="0"/>
              </a:spcBef>
              <a:buFontTx/>
              <a:buNone/>
              <a:defRPr sz="1600" b="1">
                <a:solidFill>
                  <a:srgbClr val="FFFFFF"/>
                </a:solidFill>
                <a:effectLst>
                  <a:glow rad="101600">
                    <a:schemeClr val="tx1">
                      <a:lumMod val="75000"/>
                      <a:lumOff val="25000"/>
                      <a:alpha val="75000"/>
                    </a:schemeClr>
                  </a:glow>
                </a:effectLst>
              </a:defRPr>
            </a:lvl2pPr>
            <a:lvl3pPr marL="0" indent="0" algn="ctr">
              <a:spcBef>
                <a:spcPts val="0"/>
              </a:spcBef>
              <a:buFontTx/>
              <a:buNone/>
              <a:defRPr sz="1600" b="1">
                <a:solidFill>
                  <a:srgbClr val="FFFFFF"/>
                </a:solidFill>
                <a:effectLst>
                  <a:glow rad="101600">
                    <a:schemeClr val="tx1">
                      <a:lumMod val="75000"/>
                      <a:lumOff val="25000"/>
                      <a:alpha val="75000"/>
                    </a:schemeClr>
                  </a:glow>
                </a:effectLst>
              </a:defRPr>
            </a:lvl3pPr>
            <a:lvl4pPr marL="0" indent="0" algn="ctr">
              <a:spcBef>
                <a:spcPts val="0"/>
              </a:spcBef>
              <a:buFontTx/>
              <a:buNone/>
              <a:defRPr sz="1600" b="1">
                <a:solidFill>
                  <a:srgbClr val="FFFFFF"/>
                </a:solidFill>
                <a:effectLst>
                  <a:glow rad="101600">
                    <a:schemeClr val="tx1">
                      <a:lumMod val="75000"/>
                      <a:lumOff val="25000"/>
                      <a:alpha val="75000"/>
                    </a:schemeClr>
                  </a:glow>
                </a:effectLst>
              </a:defRPr>
            </a:lvl4pPr>
            <a:lvl5pPr marL="0" indent="0" algn="ctr">
              <a:spcBef>
                <a:spcPts val="0"/>
              </a:spcBef>
              <a:buFontTx/>
              <a:buNone/>
              <a:defRPr sz="1600" b="1">
                <a:solidFill>
                  <a:srgbClr val="FFFFFF"/>
                </a:solidFill>
                <a:effectLst>
                  <a:glow rad="101600">
                    <a:schemeClr val="tx1">
                      <a:lumMod val="75000"/>
                      <a:lumOff val="25000"/>
                      <a:alpha val="75000"/>
                    </a:schemeClr>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38"/>
          <p:cNvSpPr>
            <a:spLocks noGrp="1"/>
          </p:cNvSpPr>
          <p:nvPr>
            <p:ph type="body" sz="quarter" idx="23"/>
          </p:nvPr>
        </p:nvSpPr>
        <p:spPr>
          <a:xfrm>
            <a:off x="6138863" y="3714750"/>
            <a:ext cx="2843212" cy="1820863"/>
          </a:xfrm>
          <a:prstGeom prst="rect">
            <a:avLst/>
          </a:prstGeom>
        </p:spPr>
        <p:txBody>
          <a:bodyPr vert="horz" tIns="137160" anchor="t"/>
          <a:lstStyle>
            <a:lvl1pPr marL="0" indent="0" algn="ctr">
              <a:spcBef>
                <a:spcPts val="0"/>
              </a:spcBef>
              <a:buFontTx/>
              <a:buNone/>
              <a:defRPr sz="1600" b="1">
                <a:solidFill>
                  <a:srgbClr val="FFFFFF"/>
                </a:solidFill>
                <a:effectLst>
                  <a:glow rad="101600">
                    <a:schemeClr val="tx1">
                      <a:lumMod val="75000"/>
                      <a:lumOff val="25000"/>
                      <a:alpha val="75000"/>
                    </a:schemeClr>
                  </a:glow>
                </a:effectLst>
              </a:defRPr>
            </a:lvl1pPr>
            <a:lvl2pPr marL="0" indent="0" algn="ctr">
              <a:spcBef>
                <a:spcPts val="0"/>
              </a:spcBef>
              <a:buFontTx/>
              <a:buNone/>
              <a:defRPr sz="1600" b="1">
                <a:solidFill>
                  <a:srgbClr val="FFFFFF"/>
                </a:solidFill>
                <a:effectLst>
                  <a:glow rad="101600">
                    <a:schemeClr val="tx1">
                      <a:lumMod val="75000"/>
                      <a:lumOff val="25000"/>
                      <a:alpha val="75000"/>
                    </a:schemeClr>
                  </a:glow>
                </a:effectLst>
              </a:defRPr>
            </a:lvl2pPr>
            <a:lvl3pPr marL="0" indent="0" algn="ctr">
              <a:spcBef>
                <a:spcPts val="0"/>
              </a:spcBef>
              <a:buFontTx/>
              <a:buNone/>
              <a:defRPr sz="1600" b="1">
                <a:solidFill>
                  <a:srgbClr val="FFFFFF"/>
                </a:solidFill>
                <a:effectLst>
                  <a:glow rad="101600">
                    <a:schemeClr val="tx1">
                      <a:lumMod val="75000"/>
                      <a:lumOff val="25000"/>
                      <a:alpha val="75000"/>
                    </a:schemeClr>
                  </a:glow>
                </a:effectLst>
              </a:defRPr>
            </a:lvl3pPr>
            <a:lvl4pPr marL="0" indent="0" algn="ctr">
              <a:spcBef>
                <a:spcPts val="0"/>
              </a:spcBef>
              <a:buFontTx/>
              <a:buNone/>
              <a:defRPr sz="1600" b="1">
                <a:solidFill>
                  <a:srgbClr val="FFFFFF"/>
                </a:solidFill>
                <a:effectLst>
                  <a:glow rad="101600">
                    <a:schemeClr val="tx1">
                      <a:lumMod val="75000"/>
                      <a:lumOff val="25000"/>
                      <a:alpha val="75000"/>
                    </a:schemeClr>
                  </a:glow>
                </a:effectLst>
              </a:defRPr>
            </a:lvl4pPr>
            <a:lvl5pPr marL="0" indent="0" algn="ctr">
              <a:spcBef>
                <a:spcPts val="0"/>
              </a:spcBef>
              <a:buFontTx/>
              <a:buNone/>
              <a:defRPr sz="1600" b="1">
                <a:solidFill>
                  <a:srgbClr val="FFFFFF"/>
                </a:solidFill>
                <a:effectLst>
                  <a:glow rad="101600">
                    <a:schemeClr val="tx1">
                      <a:lumMod val="75000"/>
                      <a:lumOff val="25000"/>
                      <a:alpha val="75000"/>
                    </a:schemeClr>
                  </a:glo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a:extLst>
              <a:ext uri="{FF2B5EF4-FFF2-40B4-BE49-F238E27FC236}">
                <a16:creationId xmlns:a16="http://schemas.microsoft.com/office/drawing/2014/main" id="{AB47A60C-71EB-4F77-AA3C-05005D559E50}"/>
              </a:ext>
            </a:extLst>
          </p:cNvPr>
          <p:cNvSpPr>
            <a:spLocks noGrp="1"/>
          </p:cNvSpPr>
          <p:nvPr>
            <p:ph type="sldNum" sz="quarter" idx="2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FE38D530-F949-4067-AE02-78C46D22B2E6}" type="slidenum">
              <a:rPr lang="en-US"/>
              <a:pPr>
                <a:defRPr/>
              </a:pPr>
              <a:t>‹#›</a:t>
            </a:fld>
            <a:endParaRPr lang="en-US" dirty="0"/>
          </a:p>
        </p:txBody>
      </p:sp>
    </p:spTree>
    <p:extLst>
      <p:ext uri="{BB962C8B-B14F-4D97-AF65-F5344CB8AC3E}">
        <p14:creationId xmlns:p14="http://schemas.microsoft.com/office/powerpoint/2010/main" val="377129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3F80D0-3A43-4C45-B138-33F4F3AFA724}"/>
              </a:ext>
            </a:extLst>
          </p:cNvPr>
          <p:cNvSpPr/>
          <p:nvPr/>
        </p:nvSpPr>
        <p:spPr>
          <a:xfrm>
            <a:off x="165100" y="165100"/>
            <a:ext cx="8805863" cy="941388"/>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17A23A32-B05E-4F87-B6AD-3C25B1364C7B}"/>
              </a:ext>
            </a:extLst>
          </p:cNvPr>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DF8B84CE-2C8A-4FA9-A121-1950DBD0720A}"/>
              </a:ext>
            </a:extLst>
          </p:cNvPr>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D29E3368-225C-4B7F-BE20-B3FA6495BD32}"/>
              </a:ext>
            </a:extLst>
          </p:cNvPr>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E4FC40A0-5825-44FF-A9BD-B84C0EE54A9A}"/>
              </a:ext>
            </a:extLst>
          </p:cNvPr>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ED71E07B-1CB3-4448-8A8A-9CB71FB57C41}"/>
              </a:ext>
            </a:extLst>
          </p:cNvPr>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AE17E1F1-61BE-4B1F-84BA-607FF578884A}"/>
              </a:ext>
            </a:extLst>
          </p:cNvPr>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 Placeholder 19"/>
          <p:cNvSpPr>
            <a:spLocks noGrp="1"/>
          </p:cNvSpPr>
          <p:nvPr>
            <p:ph type="body" sz="quarter" idx="13"/>
          </p:nvPr>
        </p:nvSpPr>
        <p:spPr>
          <a:xfrm>
            <a:off x="1007624" y="6242972"/>
            <a:ext cx="4072459" cy="431800"/>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23" name="Text Placeholder 22"/>
          <p:cNvSpPr>
            <a:spLocks noGrp="1"/>
          </p:cNvSpPr>
          <p:nvPr>
            <p:ph type="body" sz="quarter" idx="16"/>
          </p:nvPr>
        </p:nvSpPr>
        <p:spPr>
          <a:xfrm>
            <a:off x="172668" y="1269258"/>
            <a:ext cx="2826131" cy="4759618"/>
          </a:xfrm>
          <a:prstGeom prst="rect">
            <a:avLst/>
          </a:prstGeom>
          <a:solidFill>
            <a:srgbClr val="D5D2C8"/>
          </a:solidFill>
        </p:spPr>
        <p:txBody>
          <a:bodyPr vert="horz" lIns="274320" tIns="91440"/>
          <a:lstStyle>
            <a:lvl1pPr marL="0" indent="0">
              <a:lnSpc>
                <a:spcPts val="2120"/>
              </a:lnSpc>
              <a:spcBef>
                <a:spcPts val="800"/>
              </a:spcBef>
              <a:buFontTx/>
              <a:buNone/>
              <a:defRPr sz="1600">
                <a:solidFill>
                  <a:schemeClr val="tx2"/>
                </a:solidFill>
              </a:defRPr>
            </a:lvl1pPr>
            <a:lvl2pPr marL="0" indent="0">
              <a:lnSpc>
                <a:spcPts val="2120"/>
              </a:lnSpc>
              <a:spcBef>
                <a:spcPts val="800"/>
              </a:spcBef>
              <a:buFontTx/>
              <a:buNone/>
              <a:defRPr sz="1600">
                <a:solidFill>
                  <a:schemeClr val="tx2"/>
                </a:solidFill>
              </a:defRPr>
            </a:lvl2pPr>
            <a:lvl3pPr marL="0" indent="0">
              <a:lnSpc>
                <a:spcPts val="2120"/>
              </a:lnSpc>
              <a:spcBef>
                <a:spcPts val="800"/>
              </a:spcBef>
              <a:buFontTx/>
              <a:buNone/>
              <a:defRPr sz="1600">
                <a:solidFill>
                  <a:schemeClr val="tx2"/>
                </a:solidFill>
              </a:defRPr>
            </a:lvl3pPr>
            <a:lvl4pPr marL="0" indent="0">
              <a:lnSpc>
                <a:spcPts val="2120"/>
              </a:lnSpc>
              <a:spcBef>
                <a:spcPts val="800"/>
              </a:spcBef>
              <a:buFontTx/>
              <a:buNone/>
              <a:defRPr sz="1600">
                <a:solidFill>
                  <a:schemeClr val="tx2"/>
                </a:solidFill>
              </a:defRPr>
            </a:lvl4pPr>
            <a:lvl5pPr marL="0" indent="0">
              <a:lnSpc>
                <a:spcPts val="2120"/>
              </a:lnSpc>
              <a:spcBef>
                <a:spcPts val="800"/>
              </a:spcBef>
              <a:buFontTx/>
              <a:buNone/>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4"/>
          <p:cNvSpPr>
            <a:spLocks noGrp="1"/>
          </p:cNvSpPr>
          <p:nvPr>
            <p:ph type="body" sz="quarter" idx="17"/>
          </p:nvPr>
        </p:nvSpPr>
        <p:spPr>
          <a:xfrm>
            <a:off x="6164263" y="1269258"/>
            <a:ext cx="2826194" cy="2299462"/>
          </a:xfrm>
          <a:prstGeom prst="rect">
            <a:avLst/>
          </a:prstGeom>
          <a:solidFill>
            <a:srgbClr val="36B77A"/>
          </a:solidFill>
        </p:spPr>
        <p:txBody>
          <a:bodyPr vert="horz" lIns="182880" tIns="91440"/>
          <a:lstStyle>
            <a:lvl1pPr marL="0" indent="0">
              <a:lnSpc>
                <a:spcPts val="2120"/>
              </a:lnSpc>
              <a:spcBef>
                <a:spcPts val="800"/>
              </a:spcBef>
              <a:buFontTx/>
              <a:buNone/>
              <a:defRPr sz="1600">
                <a:solidFill>
                  <a:srgbClr val="FFFFFF"/>
                </a:solidFill>
              </a:defRPr>
            </a:lvl1pPr>
            <a:lvl2pPr marL="0" indent="0">
              <a:lnSpc>
                <a:spcPts val="2120"/>
              </a:lnSpc>
              <a:spcBef>
                <a:spcPts val="800"/>
              </a:spcBef>
              <a:buFontTx/>
              <a:buNone/>
              <a:defRPr sz="1600">
                <a:solidFill>
                  <a:srgbClr val="FFFFFF"/>
                </a:solidFill>
              </a:defRPr>
            </a:lvl2pPr>
            <a:lvl3pPr marL="0" indent="0">
              <a:lnSpc>
                <a:spcPts val="2120"/>
              </a:lnSpc>
              <a:spcBef>
                <a:spcPts val="800"/>
              </a:spcBef>
              <a:buFontTx/>
              <a:buNone/>
              <a:defRPr sz="1600">
                <a:solidFill>
                  <a:srgbClr val="FFFFFF"/>
                </a:solidFill>
              </a:defRPr>
            </a:lvl3pPr>
            <a:lvl4pPr marL="0" indent="0">
              <a:lnSpc>
                <a:spcPts val="2120"/>
              </a:lnSpc>
              <a:spcBef>
                <a:spcPts val="800"/>
              </a:spcBef>
              <a:buFontTx/>
              <a:buNone/>
              <a:defRPr sz="1600">
                <a:solidFill>
                  <a:srgbClr val="FFFFFF"/>
                </a:solidFill>
              </a:defRPr>
            </a:lvl4pPr>
            <a:lvl5pPr marL="0" indent="0">
              <a:lnSpc>
                <a:spcPts val="2120"/>
              </a:lnSpc>
              <a:spcBef>
                <a:spcPts val="800"/>
              </a:spcBef>
              <a:buFontTx/>
              <a:buNone/>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8"/>
          </p:nvPr>
        </p:nvSpPr>
        <p:spPr>
          <a:xfrm>
            <a:off x="3168280" y="1269628"/>
            <a:ext cx="2820543" cy="4759247"/>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31" name="Picture Placeholder 30"/>
          <p:cNvSpPr>
            <a:spLocks noGrp="1"/>
          </p:cNvSpPr>
          <p:nvPr>
            <p:ph type="pic" sz="quarter" idx="20"/>
          </p:nvPr>
        </p:nvSpPr>
        <p:spPr>
          <a:xfrm>
            <a:off x="6152780" y="3723904"/>
            <a:ext cx="2822575" cy="230505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19" name="Text Placeholder 18"/>
          <p:cNvSpPr>
            <a:spLocks noGrp="1"/>
          </p:cNvSpPr>
          <p:nvPr>
            <p:ph type="body" sz="quarter" idx="21"/>
          </p:nvPr>
        </p:nvSpPr>
        <p:spPr>
          <a:xfrm>
            <a:off x="3588431" y="1270011"/>
            <a:ext cx="2416176" cy="936625"/>
          </a:xfrm>
          <a:prstGeom prst="rect">
            <a:avLst/>
          </a:prstGeom>
        </p:spPr>
        <p:txBody>
          <a:bodyPr vert="horz" tIns="137160" rIns="182880"/>
          <a:lstStyle>
            <a:lvl1pPr marL="0" indent="0" algn="r">
              <a:spcBef>
                <a:spcPts val="0"/>
              </a:spcBef>
              <a:buFontTx/>
              <a:buNone/>
              <a:defRPr sz="1600" b="1">
                <a:solidFill>
                  <a:srgbClr val="FFFFFF"/>
                </a:solidFill>
              </a:defRPr>
            </a:lvl1pPr>
            <a:lvl2pPr marL="0" indent="0" algn="r">
              <a:spcBef>
                <a:spcPts val="0"/>
              </a:spcBef>
              <a:buFontTx/>
              <a:buNone/>
              <a:defRPr sz="1600" b="1">
                <a:solidFill>
                  <a:srgbClr val="FFFFFF"/>
                </a:solidFill>
              </a:defRPr>
            </a:lvl2pPr>
            <a:lvl3pPr marL="0" indent="0" algn="r">
              <a:spcBef>
                <a:spcPts val="0"/>
              </a:spcBef>
              <a:buFontTx/>
              <a:buNone/>
              <a:defRPr sz="1600" b="1">
                <a:solidFill>
                  <a:srgbClr val="FFFFFF"/>
                </a:solidFill>
              </a:defRPr>
            </a:lvl3pPr>
            <a:lvl4pPr marL="0" indent="0" algn="r">
              <a:spcBef>
                <a:spcPts val="0"/>
              </a:spcBef>
              <a:buFontTx/>
              <a:buNone/>
              <a:defRPr sz="1600" b="1">
                <a:solidFill>
                  <a:srgbClr val="FFFFFF"/>
                </a:solidFill>
              </a:defRPr>
            </a:lvl4pPr>
            <a:lvl5pPr marL="0" indent="0" algn="r">
              <a:spcBef>
                <a:spcPts val="0"/>
              </a:spcBef>
              <a:buFontTx/>
              <a:buNone/>
              <a:defRPr sz="160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A1E13980-108F-44CC-8AB2-C32CDFA62169}"/>
              </a:ext>
            </a:extLst>
          </p:cNvPr>
          <p:cNvSpPr>
            <a:spLocks noGrp="1"/>
          </p:cNvSpPr>
          <p:nvPr>
            <p:ph type="sldNum" sz="quarter" idx="22"/>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16233F74-E9F4-4F8B-972C-BF594A44B6BF}" type="slidenum">
              <a:rPr lang="en-US"/>
              <a:pPr>
                <a:defRPr/>
              </a:pPr>
              <a:t>‹#›</a:t>
            </a:fld>
            <a:endParaRPr lang="en-US" dirty="0"/>
          </a:p>
        </p:txBody>
      </p:sp>
    </p:spTree>
    <p:extLst>
      <p:ext uri="{BB962C8B-B14F-4D97-AF65-F5344CB8AC3E}">
        <p14:creationId xmlns:p14="http://schemas.microsoft.com/office/powerpoint/2010/main" val="419342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2D1666-D556-4EED-916A-B26265FA7B8D}"/>
              </a:ext>
            </a:extLst>
          </p:cNvPr>
          <p:cNvSpPr/>
          <p:nvPr/>
        </p:nvSpPr>
        <p:spPr>
          <a:xfrm>
            <a:off x="165100"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CF9938D0-07C7-4CC7-8796-D330CD41C422}"/>
              </a:ext>
            </a:extLst>
          </p:cNvPr>
          <p:cNvSpPr/>
          <p:nvPr/>
        </p:nvSpPr>
        <p:spPr>
          <a:xfrm>
            <a:off x="1698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B7668A2B-1ECB-4E30-8BBF-1D60496E283B}"/>
              </a:ext>
            </a:extLst>
          </p:cNvPr>
          <p:cNvSpPr/>
          <p:nvPr/>
        </p:nvSpPr>
        <p:spPr>
          <a:xfrm>
            <a:off x="61515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107090DA-9FD7-40FE-B802-5CC40A1C16C3}"/>
              </a:ext>
            </a:extLst>
          </p:cNvPr>
          <p:cNvSpPr/>
          <p:nvPr/>
        </p:nvSpPr>
        <p:spPr>
          <a:xfrm>
            <a:off x="3167063" y="12652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7A309833-5CD1-42A3-9D3D-1ECBCA722E8F}"/>
              </a:ext>
            </a:extLst>
          </p:cNvPr>
          <p:cNvSpPr/>
          <p:nvPr/>
        </p:nvSpPr>
        <p:spPr>
          <a:xfrm>
            <a:off x="1698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3F9B690C-25AD-477C-9AC8-98A6940CE5A2}"/>
              </a:ext>
            </a:extLst>
          </p:cNvPr>
          <p:cNvSpPr/>
          <p:nvPr/>
        </p:nvSpPr>
        <p:spPr>
          <a:xfrm>
            <a:off x="61515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1A8FE7F1-8F7E-48FE-BD8B-55DB58927882}"/>
              </a:ext>
            </a:extLst>
          </p:cNvPr>
          <p:cNvSpPr/>
          <p:nvPr/>
        </p:nvSpPr>
        <p:spPr>
          <a:xfrm>
            <a:off x="3167063" y="3729038"/>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itle 13"/>
          <p:cNvSpPr>
            <a:spLocks noGrp="1"/>
          </p:cNvSpPr>
          <p:nvPr>
            <p:ph type="title"/>
          </p:nvPr>
        </p:nvSpPr>
        <p:spPr>
          <a:xfrm>
            <a:off x="1629818" y="147638"/>
            <a:ext cx="7341145" cy="971550"/>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18"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54FEEFD2-9F8D-4226-A297-3C121CDAE3C5}"/>
              </a:ext>
            </a:extLst>
          </p:cNvPr>
          <p:cNvSpPr>
            <a:spLocks noGrp="1"/>
          </p:cNvSpPr>
          <p:nvPr>
            <p:ph type="sldNum" sz="quarter" idx="1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07FC9557-CBDF-4D49-AF84-710359F55903}" type="slidenum">
              <a:rPr lang="en-US"/>
              <a:pPr>
                <a:defRPr/>
              </a:pPr>
              <a:t>‹#›</a:t>
            </a:fld>
            <a:endParaRPr lang="en-US" dirty="0"/>
          </a:p>
        </p:txBody>
      </p:sp>
    </p:spTree>
    <p:extLst>
      <p:ext uri="{BB962C8B-B14F-4D97-AF65-F5344CB8AC3E}">
        <p14:creationId xmlns:p14="http://schemas.microsoft.com/office/powerpoint/2010/main" val="249587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B14F5-6CCC-4C0F-9F6B-70174795C036}"/>
              </a:ext>
            </a:extLst>
          </p:cNvPr>
          <p:cNvSpPr/>
          <p:nvPr/>
        </p:nvSpPr>
        <p:spPr>
          <a:xfrm>
            <a:off x="165100" y="165100"/>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8"/>
          <p:cNvSpPr>
            <a:spLocks noGrp="1"/>
          </p:cNvSpPr>
          <p:nvPr>
            <p:ph type="pic" sz="quarter" idx="14"/>
          </p:nvPr>
        </p:nvSpPr>
        <p:spPr>
          <a:xfrm>
            <a:off x="160338" y="1244600"/>
            <a:ext cx="8802687" cy="4795838"/>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100">
                <a:solidFill>
                  <a:srgbClr val="FFFFFF"/>
                </a:solidFill>
              </a:defRPr>
            </a:lvl1pPr>
          </a:lstStyle>
          <a:p>
            <a:r>
              <a:rPr lang="en-US"/>
              <a:t>Click to edit Master title style</a:t>
            </a:r>
            <a:endParaRPr lang="en-US" dirty="0"/>
          </a:p>
        </p:txBody>
      </p:sp>
      <p:sp>
        <p:nvSpPr>
          <p:cNvPr id="7"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E83F962-9B69-4E89-9903-D59A9663209A}"/>
              </a:ext>
            </a:extLst>
          </p:cNvPr>
          <p:cNvSpPr>
            <a:spLocks noGrp="1"/>
          </p:cNvSpPr>
          <p:nvPr>
            <p:ph type="sldNum" sz="quarter" idx="15"/>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2A019707-FF42-4635-81E0-BAF726E25EF2}" type="slidenum">
              <a:rPr lang="en-US"/>
              <a:pPr>
                <a:defRPr/>
              </a:pPr>
              <a:t>‹#›</a:t>
            </a:fld>
            <a:endParaRPr lang="en-US" dirty="0"/>
          </a:p>
        </p:txBody>
      </p:sp>
    </p:spTree>
    <p:extLst>
      <p:ext uri="{BB962C8B-B14F-4D97-AF65-F5344CB8AC3E}">
        <p14:creationId xmlns:p14="http://schemas.microsoft.com/office/powerpoint/2010/main" val="309581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53988" y="160338"/>
            <a:ext cx="8821737" cy="5880100"/>
          </a:xfrm>
          <a:prstGeom prst="rect">
            <a:avLst/>
          </a:prstGeom>
        </p:spPr>
        <p:txBody>
          <a:bodyPr vert="horz" anchor="ctr"/>
          <a:lstStyle>
            <a:lvl1pPr algn="ctr">
              <a:defRPr sz="1600"/>
            </a:lvl1pPr>
          </a:lstStyle>
          <a:p>
            <a:pPr lvl="0"/>
            <a:r>
              <a:rPr lang="en-US" noProof="0"/>
              <a:t>Click icon to add picture</a:t>
            </a:r>
            <a:endParaRPr lang="en-US" noProof="0" dirty="0"/>
          </a:p>
        </p:txBody>
      </p:sp>
      <p:sp>
        <p:nvSpPr>
          <p:cNvPr id="5"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561939DD-1634-4DB0-A79F-1A57C09F7804}"/>
              </a:ext>
            </a:extLst>
          </p:cNvPr>
          <p:cNvSpPr>
            <a:spLocks noGrp="1"/>
          </p:cNvSpPr>
          <p:nvPr>
            <p:ph type="sldNum" sz="quarter" idx="15"/>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28DE8259-C078-4005-81C2-4F4508653EBD}" type="slidenum">
              <a:rPr lang="en-US"/>
              <a:pPr>
                <a:defRPr/>
              </a:pPr>
              <a:t>‹#›</a:t>
            </a:fld>
            <a:endParaRPr lang="en-US" dirty="0"/>
          </a:p>
        </p:txBody>
      </p:sp>
    </p:spTree>
    <p:extLst>
      <p:ext uri="{BB962C8B-B14F-4D97-AF65-F5344CB8AC3E}">
        <p14:creationId xmlns:p14="http://schemas.microsoft.com/office/powerpoint/2010/main" val="71483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5B74D6-22A0-44C8-9808-49169A14F6A1}"/>
              </a:ext>
            </a:extLst>
          </p:cNvPr>
          <p:cNvSpPr/>
          <p:nvPr/>
        </p:nvSpPr>
        <p:spPr>
          <a:xfrm>
            <a:off x="165100" y="165100"/>
            <a:ext cx="8805863" cy="5873750"/>
          </a:xfrm>
          <a:prstGeom prst="rect">
            <a:avLst/>
          </a:prstGeom>
          <a:solidFill>
            <a:srgbClr val="D5D2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1629827" y="1509696"/>
            <a:ext cx="7073900"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chemeClr val="accent2"/>
              </a:buClr>
              <a:buSzPct val="100000"/>
              <a:buFont typeface="Wingdings" charset="2"/>
              <a:buChar char="§"/>
              <a:defRPr sz="1800" normalizeH="0">
                <a:solidFill>
                  <a:schemeClr val="tx2"/>
                </a:solidFill>
              </a:defRPr>
            </a:lvl2pPr>
            <a:lvl3pPr marL="0" indent="-365760">
              <a:lnSpc>
                <a:spcPts val="3500"/>
              </a:lnSpc>
              <a:spcBef>
                <a:spcPts val="0"/>
              </a:spcBef>
              <a:buClr>
                <a:schemeClr val="accent2"/>
              </a:buClr>
              <a:buSzPct val="100000"/>
              <a:buFont typeface="Wingdings" charset="2"/>
              <a:buChar char="§"/>
              <a:defRPr sz="1800" normalizeH="0">
                <a:solidFill>
                  <a:schemeClr val="tx2"/>
                </a:solidFill>
              </a:defRPr>
            </a:lvl3pPr>
            <a:lvl4pPr marL="0" indent="-365760">
              <a:lnSpc>
                <a:spcPts val="3500"/>
              </a:lnSpc>
              <a:spcBef>
                <a:spcPts val="0"/>
              </a:spcBef>
              <a:buClr>
                <a:schemeClr val="accent2"/>
              </a:buClr>
              <a:buSzPct val="100000"/>
              <a:buFont typeface="Wingdings" charset="2"/>
              <a:buChar char="§"/>
              <a:defRPr sz="1800" normalizeH="0">
                <a:solidFill>
                  <a:schemeClr val="tx2"/>
                </a:solidFill>
              </a:defRPr>
            </a:lvl4pPr>
            <a:lvl5pPr marL="0" indent="-365760">
              <a:lnSpc>
                <a:spcPts val="3500"/>
              </a:lnSpc>
              <a:spcBef>
                <a:spcPts val="0"/>
              </a:spcBef>
              <a:buClr>
                <a:schemeClr val="accent2"/>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9"/>
          <p:cNvSpPr>
            <a:spLocks noGrp="1"/>
          </p:cNvSpPr>
          <p:nvPr>
            <p:ph type="body" sz="quarter" idx="13"/>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pPr lvl="0"/>
            <a:r>
              <a:rPr lang="en-US"/>
              <a:t>Click to edit Master text styles</a:t>
            </a:r>
          </a:p>
        </p:txBody>
      </p:sp>
      <p:sp>
        <p:nvSpPr>
          <p:cNvPr id="14" name="Title 13"/>
          <p:cNvSpPr>
            <a:spLocks noGrp="1"/>
          </p:cNvSpPr>
          <p:nvPr>
            <p:ph type="title"/>
          </p:nvPr>
        </p:nvSpPr>
        <p:spPr>
          <a:xfrm>
            <a:off x="1629818" y="165100"/>
            <a:ext cx="7341145" cy="954088"/>
          </a:xfrm>
          <a:prstGeom prst="rect">
            <a:avLst/>
          </a:prstGeom>
        </p:spPr>
        <p:txBody>
          <a:bodyPr vert="horz" lIns="0" tIns="0" rIns="0" bIns="91440" anchor="b"/>
          <a:lstStyle>
            <a:lvl1pPr algn="l">
              <a:defRPr sz="2400" b="1" spc="100">
                <a:solidFill>
                  <a:srgbClr val="FFFFFF"/>
                </a:solidFill>
                <a:latin typeface="+mn-l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D1870EE-6366-47E8-84CB-FC814E43CC96}"/>
              </a:ext>
            </a:extLst>
          </p:cNvPr>
          <p:cNvSpPr>
            <a:spLocks noGrp="1"/>
          </p:cNvSpPr>
          <p:nvPr>
            <p:ph type="sldNum" sz="quarter" idx="14"/>
          </p:nvPr>
        </p:nvSpPr>
        <p:spPr>
          <a:xfrm>
            <a:off x="6735763" y="6276975"/>
            <a:ext cx="2133600" cy="365125"/>
          </a:xfrm>
          <a:prstGeom prst="rect">
            <a:avLst/>
          </a:prstGeom>
        </p:spPr>
        <p:txBody>
          <a:bodyPr/>
          <a:lstStyle>
            <a:lvl1pPr algn="r" eaLnBrk="1" fontAlgn="auto" hangingPunct="1">
              <a:spcBef>
                <a:spcPts val="0"/>
              </a:spcBef>
              <a:spcAft>
                <a:spcPts val="0"/>
              </a:spcAft>
              <a:defRPr sz="1400">
                <a:latin typeface="+mn-lt"/>
              </a:defRPr>
            </a:lvl1pPr>
          </a:lstStyle>
          <a:p>
            <a:pPr>
              <a:defRPr/>
            </a:pPr>
            <a:fld id="{AB6817BD-34EA-4EEE-84C3-C16C7267BFFF}" type="slidenum">
              <a:rPr lang="en-US"/>
              <a:pPr>
                <a:defRPr/>
              </a:pPr>
              <a:t>‹#›</a:t>
            </a:fld>
            <a:endParaRPr lang="en-US" dirty="0"/>
          </a:p>
        </p:txBody>
      </p:sp>
    </p:spTree>
    <p:extLst>
      <p:ext uri="{BB962C8B-B14F-4D97-AF65-F5344CB8AC3E}">
        <p14:creationId xmlns:p14="http://schemas.microsoft.com/office/powerpoint/2010/main" val="125134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F780E8-745E-45B5-A8B3-CD0E381FAF4F}"/>
              </a:ext>
            </a:extLst>
          </p:cNvPr>
          <p:cNvSpPr/>
          <p:nvPr/>
        </p:nvSpPr>
        <p:spPr>
          <a:xfrm>
            <a:off x="714375" y="6208713"/>
            <a:ext cx="8253413" cy="484187"/>
          </a:xfrm>
          <a:prstGeom prst="rect">
            <a:avLst/>
          </a:prstGeom>
          <a:gradFill flip="none" rotWithShape="1">
            <a:gsLst>
              <a:gs pos="100000">
                <a:srgbClr val="0095D3"/>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7" name="Picture 3" descr="BCPS apple 2016 2c.pdf">
            <a:extLst>
              <a:ext uri="{FF2B5EF4-FFF2-40B4-BE49-F238E27FC236}">
                <a16:creationId xmlns:a16="http://schemas.microsoft.com/office/drawing/2014/main" id="{EF930BDC-BC6B-45A6-98BE-C7E84BA4DCE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2725" y="6159500"/>
            <a:ext cx="5334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entury Gothic" charset="0"/>
        </a:defRPr>
      </a:lvl2pPr>
      <a:lvl3pPr algn="ctr" defTabSz="457200" rtl="0" eaLnBrk="1" fontAlgn="base" hangingPunct="1">
        <a:spcBef>
          <a:spcPct val="0"/>
        </a:spcBef>
        <a:spcAft>
          <a:spcPct val="0"/>
        </a:spcAft>
        <a:defRPr sz="4400">
          <a:solidFill>
            <a:schemeClr val="tx1"/>
          </a:solidFill>
          <a:latin typeface="Century Gothic" charset="0"/>
        </a:defRPr>
      </a:lvl3pPr>
      <a:lvl4pPr algn="ctr" defTabSz="457200" rtl="0" eaLnBrk="1" fontAlgn="base" hangingPunct="1">
        <a:spcBef>
          <a:spcPct val="0"/>
        </a:spcBef>
        <a:spcAft>
          <a:spcPct val="0"/>
        </a:spcAft>
        <a:defRPr sz="4400">
          <a:solidFill>
            <a:schemeClr val="tx1"/>
          </a:solidFill>
          <a:latin typeface="Century Gothic" charset="0"/>
        </a:defRPr>
      </a:lvl4pPr>
      <a:lvl5pPr algn="ctr" defTabSz="457200" rtl="0" eaLnBrk="1" fontAlgn="base" hangingPunct="1">
        <a:spcBef>
          <a:spcPct val="0"/>
        </a:spcBef>
        <a:spcAft>
          <a:spcPct val="0"/>
        </a:spcAft>
        <a:defRPr sz="4400">
          <a:solidFill>
            <a:schemeClr val="tx1"/>
          </a:solidFill>
          <a:latin typeface="Century Gothic" charset="0"/>
        </a:defRPr>
      </a:lvl5pPr>
      <a:lvl6pPr marL="457200" algn="ctr" defTabSz="457200" rtl="0" eaLnBrk="1" fontAlgn="base" hangingPunct="1">
        <a:spcBef>
          <a:spcPct val="0"/>
        </a:spcBef>
        <a:spcAft>
          <a:spcPct val="0"/>
        </a:spcAft>
        <a:defRPr sz="4400">
          <a:solidFill>
            <a:schemeClr val="tx1"/>
          </a:solidFill>
          <a:latin typeface="Century Gothic" charset="0"/>
        </a:defRPr>
      </a:lvl6pPr>
      <a:lvl7pPr marL="914400" algn="ctr" defTabSz="457200" rtl="0" eaLnBrk="1" fontAlgn="base" hangingPunct="1">
        <a:spcBef>
          <a:spcPct val="0"/>
        </a:spcBef>
        <a:spcAft>
          <a:spcPct val="0"/>
        </a:spcAft>
        <a:defRPr sz="4400">
          <a:solidFill>
            <a:schemeClr val="tx1"/>
          </a:solidFill>
          <a:latin typeface="Century Gothic" charset="0"/>
        </a:defRPr>
      </a:lvl7pPr>
      <a:lvl8pPr marL="1371600" algn="ctr" defTabSz="457200" rtl="0" eaLnBrk="1" fontAlgn="base" hangingPunct="1">
        <a:spcBef>
          <a:spcPct val="0"/>
        </a:spcBef>
        <a:spcAft>
          <a:spcPct val="0"/>
        </a:spcAft>
        <a:defRPr sz="4400">
          <a:solidFill>
            <a:schemeClr val="tx1"/>
          </a:solidFill>
          <a:latin typeface="Century Gothic" charset="0"/>
        </a:defRPr>
      </a:lvl8pPr>
      <a:lvl9pPr marL="1828800" algn="ctr" defTabSz="457200" rtl="0" eaLnBrk="1" fontAlgn="base" hangingPunct="1">
        <a:spcBef>
          <a:spcPct val="0"/>
        </a:spcBef>
        <a:spcAft>
          <a:spcPct val="0"/>
        </a:spcAft>
        <a:defRPr sz="4400">
          <a:solidFill>
            <a:schemeClr val="tx1"/>
          </a:solidFill>
          <a:latin typeface="Century Gothic"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CCF7BF-0D32-4F98-80ED-0646643C7FB8}"/>
              </a:ext>
            </a:extLst>
          </p:cNvPr>
          <p:cNvSpPr/>
          <p:nvPr/>
        </p:nvSpPr>
        <p:spPr>
          <a:xfrm>
            <a:off x="714375" y="6208713"/>
            <a:ext cx="8253413" cy="484187"/>
          </a:xfrm>
          <a:prstGeom prst="rect">
            <a:avLst/>
          </a:prstGeom>
          <a:gradFill flip="none" rotWithShape="1">
            <a:gsLst>
              <a:gs pos="100000">
                <a:srgbClr val="0095D3"/>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7" name="Picture 3" descr="BCPS apple 2016 2c.pdf">
            <a:extLst>
              <a:ext uri="{FF2B5EF4-FFF2-40B4-BE49-F238E27FC236}">
                <a16:creationId xmlns:a16="http://schemas.microsoft.com/office/drawing/2014/main" id="{67E7D1B2-BA03-4FEE-B858-8A6898BA398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2725" y="6159500"/>
            <a:ext cx="5334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1259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entury Gothic" charset="0"/>
        </a:defRPr>
      </a:lvl2pPr>
      <a:lvl3pPr algn="ctr" defTabSz="457200" rtl="0" eaLnBrk="1" fontAlgn="base" hangingPunct="1">
        <a:spcBef>
          <a:spcPct val="0"/>
        </a:spcBef>
        <a:spcAft>
          <a:spcPct val="0"/>
        </a:spcAft>
        <a:defRPr sz="4400">
          <a:solidFill>
            <a:schemeClr val="tx1"/>
          </a:solidFill>
          <a:latin typeface="Century Gothic" charset="0"/>
        </a:defRPr>
      </a:lvl3pPr>
      <a:lvl4pPr algn="ctr" defTabSz="457200" rtl="0" eaLnBrk="1" fontAlgn="base" hangingPunct="1">
        <a:spcBef>
          <a:spcPct val="0"/>
        </a:spcBef>
        <a:spcAft>
          <a:spcPct val="0"/>
        </a:spcAft>
        <a:defRPr sz="4400">
          <a:solidFill>
            <a:schemeClr val="tx1"/>
          </a:solidFill>
          <a:latin typeface="Century Gothic" charset="0"/>
        </a:defRPr>
      </a:lvl4pPr>
      <a:lvl5pPr algn="ctr" defTabSz="457200" rtl="0" eaLnBrk="1" fontAlgn="base" hangingPunct="1">
        <a:spcBef>
          <a:spcPct val="0"/>
        </a:spcBef>
        <a:spcAft>
          <a:spcPct val="0"/>
        </a:spcAft>
        <a:defRPr sz="4400">
          <a:solidFill>
            <a:schemeClr val="tx1"/>
          </a:solidFill>
          <a:latin typeface="Century Gothic" charset="0"/>
        </a:defRPr>
      </a:lvl5pPr>
      <a:lvl6pPr marL="457200" algn="ctr" defTabSz="457200" rtl="0" eaLnBrk="1" fontAlgn="base" hangingPunct="1">
        <a:spcBef>
          <a:spcPct val="0"/>
        </a:spcBef>
        <a:spcAft>
          <a:spcPct val="0"/>
        </a:spcAft>
        <a:defRPr sz="4400">
          <a:solidFill>
            <a:schemeClr val="tx1"/>
          </a:solidFill>
          <a:latin typeface="Century Gothic" charset="0"/>
        </a:defRPr>
      </a:lvl6pPr>
      <a:lvl7pPr marL="914400" algn="ctr" defTabSz="457200" rtl="0" eaLnBrk="1" fontAlgn="base" hangingPunct="1">
        <a:spcBef>
          <a:spcPct val="0"/>
        </a:spcBef>
        <a:spcAft>
          <a:spcPct val="0"/>
        </a:spcAft>
        <a:defRPr sz="4400">
          <a:solidFill>
            <a:schemeClr val="tx1"/>
          </a:solidFill>
          <a:latin typeface="Century Gothic" charset="0"/>
        </a:defRPr>
      </a:lvl7pPr>
      <a:lvl8pPr marL="1371600" algn="ctr" defTabSz="457200" rtl="0" eaLnBrk="1" fontAlgn="base" hangingPunct="1">
        <a:spcBef>
          <a:spcPct val="0"/>
        </a:spcBef>
        <a:spcAft>
          <a:spcPct val="0"/>
        </a:spcAft>
        <a:defRPr sz="4400">
          <a:solidFill>
            <a:schemeClr val="tx1"/>
          </a:solidFill>
          <a:latin typeface="Century Gothic" charset="0"/>
        </a:defRPr>
      </a:lvl8pPr>
      <a:lvl9pPr marL="1828800" algn="ctr" defTabSz="457200" rtl="0" eaLnBrk="1" fontAlgn="base" hangingPunct="1">
        <a:spcBef>
          <a:spcPct val="0"/>
        </a:spcBef>
        <a:spcAft>
          <a:spcPct val="0"/>
        </a:spcAft>
        <a:defRPr sz="4400">
          <a:solidFill>
            <a:schemeClr val="tx1"/>
          </a:solidFill>
          <a:latin typeface="Century Gothic"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l.nesinc.com/"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www.fldoe.org/accountability/assessments/postsecondary-assessmen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fl.org/" TargetMode="External"/><Relationship Id="rId2" Type="http://schemas.openxmlformats.org/officeDocument/2006/relationships/hyperlink" Target="http://www.fldoe.org/teaching/certification/certificate-subjects/certification-subject-examinations.stml" TargetMode="External"/><Relationship Id="rId1" Type="http://schemas.openxmlformats.org/officeDocument/2006/relationships/slideLayout" Target="../slideLayouts/slideLayout7.xml"/><Relationship Id="rId4" Type="http://schemas.openxmlformats.org/officeDocument/2006/relationships/hyperlink" Target="http://www.dliflc.ed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fldoe.org/accountability/assessments/postsecondary-assessmen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certificationrequests@browardschools.com" TargetMode="External"/><Relationship Id="rId2" Type="http://schemas.openxmlformats.org/officeDocument/2006/relationships/hyperlink" Target="https://flcertify.fldoe.org/datamart/login.do"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certificationrequests@browardschool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certificationrequests@browardschools.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FLCretify@fldoe.or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nbpts.org/" TargetMode="External"/><Relationship Id="rId2" Type="http://schemas.openxmlformats.org/officeDocument/2006/relationships/hyperlink" Target="http://www.fldoe.org/teaching/certification/certificate-subjects/certification-subject-examinations.s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fl-pda.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osp.osmsinc.com/browardfl/" TargetMode="External"/><Relationship Id="rId2" Type="http://schemas.openxmlformats.org/officeDocument/2006/relationships/hyperlink" Target="http://www.fldoe.org/teaching/certification/on-line-application-status-lookup-site.stml" TargetMode="External"/><Relationship Id="rId1" Type="http://schemas.openxmlformats.org/officeDocument/2006/relationships/slideLayout" Target="../slideLayouts/slideLayout3.xml"/><Relationship Id="rId4" Type="http://schemas.openxmlformats.org/officeDocument/2006/relationships/hyperlink" Target="mailto:Certificationrequests@browardschools.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fldoe.org/edcer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certificationrequests@browardschools.com"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ldoe.org/articulation/CCD/" TargetMode="Externa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fl-pda.org/opportunities/endorsement/"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fldoe.org/teaching/certification/administrative-rules/6a-4-01792.stml" TargetMode="External"/><Relationship Id="rId2" Type="http://schemas.openxmlformats.org/officeDocument/2006/relationships/hyperlink" Target="http://florida-ese.org/uco/endorsementsESE.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fl.nesinc.com/index.asp"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www.fldoe.org/articulation/CCD"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CustomerService@fieldprint.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rowardschools.com/cms/lib/FL01803656/Centricity/Domain/12647/ChrtrIssReq_VideoGuide_2.23.23.mp4" TargetMode="External"/><Relationship Id="rId2" Type="http://schemas.openxmlformats.org/officeDocument/2006/relationships/hyperlink" Target="mailto:certificationrequests@browardschools" TargetMode="Externa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6">
            <a:extLst>
              <a:ext uri="{FF2B5EF4-FFF2-40B4-BE49-F238E27FC236}">
                <a16:creationId xmlns:a16="http://schemas.microsoft.com/office/drawing/2014/main" id="{7DB4D7AD-016F-43CB-87AF-5897D31F3B63}"/>
              </a:ext>
            </a:extLst>
          </p:cNvPr>
          <p:cNvSpPr>
            <a:spLocks noGrp="1"/>
          </p:cNvSpPr>
          <p:nvPr>
            <p:ph type="subTitle" idx="4294967295"/>
          </p:nvPr>
        </p:nvSpPr>
        <p:spPr bwMode="auto">
          <a:xfrm>
            <a:off x="1581669" y="2595563"/>
            <a:ext cx="6189446" cy="3129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spcBef>
                <a:spcPts val="600"/>
              </a:spcBef>
              <a:spcAft>
                <a:spcPts val="600"/>
              </a:spcAft>
              <a:buNone/>
            </a:pPr>
            <a:r>
              <a:rPr lang="en-US" altLang="en-US" sz="4800" dirty="0">
                <a:solidFill>
                  <a:srgbClr val="0095D3"/>
                </a:solidFill>
              </a:rPr>
              <a:t>CERTIFICATION</a:t>
            </a:r>
          </a:p>
          <a:p>
            <a:pPr marL="0" indent="0" algn="ctr" eaLnBrk="1" hangingPunct="1">
              <a:spcBef>
                <a:spcPts val="600"/>
              </a:spcBef>
              <a:spcAft>
                <a:spcPts val="600"/>
              </a:spcAft>
              <a:buNone/>
            </a:pPr>
            <a:r>
              <a:rPr lang="en-US" altLang="en-US" sz="3600" dirty="0">
                <a:solidFill>
                  <a:schemeClr val="accent2"/>
                </a:solidFill>
              </a:rPr>
              <a:t>   Charter Training</a:t>
            </a:r>
          </a:p>
          <a:p>
            <a:pPr marL="0" indent="0" algn="ctr" eaLnBrk="1" hangingPunct="1">
              <a:spcBef>
                <a:spcPts val="600"/>
              </a:spcBef>
              <a:spcAft>
                <a:spcPts val="600"/>
              </a:spcAft>
              <a:buNone/>
            </a:pPr>
            <a:r>
              <a:rPr lang="en-US" altLang="en-US" sz="3000" dirty="0">
                <a:solidFill>
                  <a:srgbClr val="0095D3"/>
                </a:solidFill>
              </a:rPr>
              <a:t>March 8, 2023</a:t>
            </a:r>
            <a:endParaRPr lang="en-US" altLang="en-US" sz="3000" dirty="0">
              <a:solidFill>
                <a:schemeClr val="accent2"/>
              </a:solidFill>
            </a:endParaRPr>
          </a:p>
        </p:txBody>
      </p:sp>
      <p:sp>
        <p:nvSpPr>
          <p:cNvPr id="17410" name="TextBox 1">
            <a:extLst>
              <a:ext uri="{FF2B5EF4-FFF2-40B4-BE49-F238E27FC236}">
                <a16:creationId xmlns:a16="http://schemas.microsoft.com/office/drawing/2014/main" id="{75457F28-4294-4022-95C8-C52DD09AADC0}"/>
              </a:ext>
            </a:extLst>
          </p:cNvPr>
          <p:cNvSpPr txBox="1">
            <a:spLocks noChangeArrowheads="1"/>
          </p:cNvSpPr>
          <p:nvPr/>
        </p:nvSpPr>
        <p:spPr bwMode="auto">
          <a:xfrm>
            <a:off x="1338263" y="2112963"/>
            <a:ext cx="647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dirty="0"/>
              <a:t>TALENT ACQUISITION AND OPERATIONS, INSTRUCTIONAL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1E445-4E71-4953-82D5-EE94575D3EA5}"/>
              </a:ext>
            </a:extLst>
          </p:cNvPr>
          <p:cNvSpPr>
            <a:spLocks noGrp="1"/>
          </p:cNvSpPr>
          <p:nvPr>
            <p:ph idx="1"/>
          </p:nvPr>
        </p:nvSpPr>
        <p:spPr>
          <a:xfrm>
            <a:off x="488515" y="1509696"/>
            <a:ext cx="8215212" cy="4278080"/>
          </a:xfrm>
        </p:spPr>
        <p:txBody>
          <a:bodyPr/>
          <a:lstStyle/>
          <a:p>
            <a:r>
              <a:rPr lang="en-US" dirty="0">
                <a:solidFill>
                  <a:schemeClr val="accent5">
                    <a:lumMod val="25000"/>
                  </a:schemeClr>
                </a:solidFill>
              </a:rPr>
              <a:t>There are several options available through which teachers can satisfy the exams and coursework requirements to upgrade to a professional certificate.</a:t>
            </a:r>
          </a:p>
          <a:p>
            <a:endParaRPr lang="en-US" dirty="0">
              <a:solidFill>
                <a:schemeClr val="accent5">
                  <a:lumMod val="25000"/>
                </a:schemeClr>
              </a:solidFill>
            </a:endParaRPr>
          </a:p>
          <a:p>
            <a:r>
              <a:rPr lang="en-US" dirty="0">
                <a:solidFill>
                  <a:schemeClr val="accent5">
                    <a:lumMod val="25000"/>
                  </a:schemeClr>
                </a:solidFill>
              </a:rPr>
              <a:t>Exams are offered in computer-based format only</a:t>
            </a:r>
          </a:p>
          <a:p>
            <a:r>
              <a:rPr lang="en-US" dirty="0">
                <a:solidFill>
                  <a:schemeClr val="accent5">
                    <a:lumMod val="25000"/>
                  </a:schemeClr>
                </a:solidFill>
              </a:rPr>
              <a:t>Exam information, test center locations, and registration is obtained at </a:t>
            </a:r>
            <a:r>
              <a:rPr lang="en-US" dirty="0">
                <a:solidFill>
                  <a:schemeClr val="accent5">
                    <a:lumMod val="25000"/>
                  </a:schemeClr>
                </a:solidFill>
                <a:hlinkClick r:id="rId2"/>
              </a:rPr>
              <a:t>www.fl.nesinc.com</a:t>
            </a:r>
            <a:endParaRPr lang="en-US" dirty="0">
              <a:solidFill>
                <a:schemeClr val="accent5">
                  <a:lumMod val="25000"/>
                </a:schemeClr>
              </a:solidFill>
            </a:endParaRPr>
          </a:p>
          <a:p>
            <a:endParaRPr lang="en-US" dirty="0">
              <a:solidFill>
                <a:schemeClr val="accent5">
                  <a:lumMod val="25000"/>
                </a:schemeClr>
              </a:solidFill>
            </a:endParaRPr>
          </a:p>
        </p:txBody>
      </p:sp>
      <p:sp>
        <p:nvSpPr>
          <p:cNvPr id="3" name="Title 2">
            <a:extLst>
              <a:ext uri="{FF2B5EF4-FFF2-40B4-BE49-F238E27FC236}">
                <a16:creationId xmlns:a16="http://schemas.microsoft.com/office/drawing/2014/main" id="{E1D116ED-CC79-40B8-AE88-D44C4D5EBFA0}"/>
              </a:ext>
            </a:extLst>
          </p:cNvPr>
          <p:cNvSpPr>
            <a:spLocks noGrp="1"/>
          </p:cNvSpPr>
          <p:nvPr>
            <p:ph type="title"/>
          </p:nvPr>
        </p:nvSpPr>
        <p:spPr>
          <a:xfrm>
            <a:off x="3848431" y="165100"/>
            <a:ext cx="5122532" cy="954088"/>
          </a:xfrm>
        </p:spPr>
        <p:txBody>
          <a:bodyPr/>
          <a:lstStyle/>
          <a:p>
            <a:r>
              <a:rPr lang="en-US" dirty="0"/>
              <a:t>Options</a:t>
            </a:r>
          </a:p>
        </p:txBody>
      </p:sp>
      <p:sp>
        <p:nvSpPr>
          <p:cNvPr id="4" name="Text Placeholder 3">
            <a:extLst>
              <a:ext uri="{FF2B5EF4-FFF2-40B4-BE49-F238E27FC236}">
                <a16:creationId xmlns:a16="http://schemas.microsoft.com/office/drawing/2014/main" id="{F0765A8A-390A-4831-98C7-CFAF40411A99}"/>
              </a:ext>
            </a:extLst>
          </p:cNvPr>
          <p:cNvSpPr>
            <a:spLocks noGrp="1"/>
          </p:cNvSpPr>
          <p:nvPr>
            <p:ph type="body" sz="quarter" idx="13"/>
          </p:nvPr>
        </p:nvSpPr>
        <p:spPr>
          <a:xfrm>
            <a:off x="927100" y="6242583"/>
            <a:ext cx="6634589"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A667D99E-716A-494A-AA96-1FEEF872BF9E}"/>
              </a:ext>
            </a:extLst>
          </p:cNvPr>
          <p:cNvSpPr>
            <a:spLocks noGrp="1"/>
          </p:cNvSpPr>
          <p:nvPr>
            <p:ph type="sldNum" sz="quarter" idx="14"/>
          </p:nvPr>
        </p:nvSpPr>
        <p:spPr/>
        <p:txBody>
          <a:bodyPr/>
          <a:lstStyle/>
          <a:p>
            <a:pPr>
              <a:defRPr/>
            </a:pPr>
            <a:fld id="{8A9247F7-0202-4F48-A31C-36CA339CE06A}" type="slidenum">
              <a:rPr lang="en-US" b="1" smtClean="0"/>
              <a:pPr>
                <a:defRPr/>
              </a:pPr>
              <a:t>10</a:t>
            </a:fld>
            <a:endParaRPr lang="en-US" b="1" dirty="0"/>
          </a:p>
        </p:txBody>
      </p:sp>
    </p:spTree>
    <p:extLst>
      <p:ext uri="{BB962C8B-B14F-4D97-AF65-F5344CB8AC3E}">
        <p14:creationId xmlns:p14="http://schemas.microsoft.com/office/powerpoint/2010/main" val="300572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47F4D-AA35-4BC5-B567-9F591BC908CC}"/>
              </a:ext>
            </a:extLst>
          </p:cNvPr>
          <p:cNvSpPr>
            <a:spLocks noGrp="1"/>
          </p:cNvSpPr>
          <p:nvPr>
            <p:ph type="title"/>
          </p:nvPr>
        </p:nvSpPr>
        <p:spPr>
          <a:xfrm>
            <a:off x="1948070" y="165100"/>
            <a:ext cx="7022893" cy="954088"/>
          </a:xfrm>
        </p:spPr>
        <p:txBody>
          <a:bodyPr/>
          <a:lstStyle/>
          <a:p>
            <a:r>
              <a:rPr lang="en-US" dirty="0"/>
              <a:t>General Knowledge Options</a:t>
            </a:r>
          </a:p>
        </p:txBody>
      </p:sp>
      <p:sp>
        <p:nvSpPr>
          <p:cNvPr id="4" name="Text Placeholder 3">
            <a:extLst>
              <a:ext uri="{FF2B5EF4-FFF2-40B4-BE49-F238E27FC236}">
                <a16:creationId xmlns:a16="http://schemas.microsoft.com/office/drawing/2014/main" id="{3E5FA0BD-3EB5-42A1-991F-BF8351E3B60B}"/>
              </a:ext>
            </a:extLst>
          </p:cNvPr>
          <p:cNvSpPr>
            <a:spLocks noGrp="1"/>
          </p:cNvSpPr>
          <p:nvPr>
            <p:ph type="body" sz="quarter" idx="13"/>
          </p:nvPr>
        </p:nvSpPr>
        <p:spPr>
          <a:xfrm>
            <a:off x="927101" y="6242583"/>
            <a:ext cx="6443758"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3BE6DA09-4465-440E-A8E2-DDE58A73A4C3}"/>
              </a:ext>
            </a:extLst>
          </p:cNvPr>
          <p:cNvSpPr>
            <a:spLocks noGrp="1"/>
          </p:cNvSpPr>
          <p:nvPr>
            <p:ph type="sldNum" sz="quarter" idx="15"/>
          </p:nvPr>
        </p:nvSpPr>
        <p:spPr/>
        <p:txBody>
          <a:bodyPr/>
          <a:lstStyle/>
          <a:p>
            <a:pPr>
              <a:defRPr/>
            </a:pPr>
            <a:fld id="{2A019707-FF42-4635-81E0-BAF726E25EF2}" type="slidenum">
              <a:rPr lang="en-US" b="1" smtClean="0"/>
              <a:pPr>
                <a:defRPr/>
              </a:pPr>
              <a:t>11</a:t>
            </a:fld>
            <a:endParaRPr lang="en-US" b="1" dirty="0"/>
          </a:p>
        </p:txBody>
      </p:sp>
      <p:sp>
        <p:nvSpPr>
          <p:cNvPr id="7" name="Rectangle 6">
            <a:extLst>
              <a:ext uri="{FF2B5EF4-FFF2-40B4-BE49-F238E27FC236}">
                <a16:creationId xmlns:a16="http://schemas.microsoft.com/office/drawing/2014/main" id="{5E5AA6B5-2EE4-4CA2-84F6-5D622694C702}"/>
              </a:ext>
            </a:extLst>
          </p:cNvPr>
          <p:cNvSpPr/>
          <p:nvPr/>
        </p:nvSpPr>
        <p:spPr>
          <a:xfrm>
            <a:off x="270345" y="1605584"/>
            <a:ext cx="8599018" cy="3754874"/>
          </a:xfrm>
          <a:prstGeom prst="rect">
            <a:avLst/>
          </a:prstGeom>
        </p:spPr>
        <p:txBody>
          <a:bodyPr wrap="square">
            <a:spAutoFit/>
          </a:bodyPr>
          <a:lstStyle/>
          <a:p>
            <a:r>
              <a:rPr lang="en-US" sz="1400" dirty="0">
                <a:solidFill>
                  <a:srgbClr val="1F1E1E"/>
                </a:solidFill>
                <a:latin typeface="Open Sans"/>
              </a:rPr>
              <a:t>P</a:t>
            </a:r>
            <a:r>
              <a:rPr lang="en-US" sz="1400" b="0" i="0" dirty="0">
                <a:solidFill>
                  <a:srgbClr val="1F1E1E"/>
                </a:solidFill>
                <a:effectLst/>
                <a:latin typeface="Open Sans"/>
              </a:rPr>
              <a:t>assing score on (all portions of) the </a:t>
            </a:r>
            <a:r>
              <a:rPr lang="en-US" sz="1400" b="0" i="0" u="sng" dirty="0">
                <a:solidFill>
                  <a:srgbClr val="214283"/>
                </a:solidFill>
                <a:effectLst/>
                <a:latin typeface="Open Sans"/>
                <a:hlinkClick r:id="rId2" tooltip="Florida General Knowledge Test "/>
              </a:rPr>
              <a:t>Florida General Knowledge Test</a:t>
            </a:r>
            <a:r>
              <a:rPr lang="en-US" sz="1400" b="0" i="0" dirty="0">
                <a:solidFill>
                  <a:srgbClr val="1F1E1E"/>
                </a:solidFill>
                <a:effectLst/>
                <a:latin typeface="Open Sans"/>
              </a:rPr>
              <a:t> earned no more than ten (10) years prior to the date of application</a:t>
            </a:r>
          </a:p>
          <a:p>
            <a:endParaRPr lang="en-US" sz="1400" dirty="0">
              <a:solidFill>
                <a:srgbClr val="1F1E1E"/>
              </a:solidFill>
              <a:latin typeface="Open Sans"/>
            </a:endParaRPr>
          </a:p>
          <a:p>
            <a:r>
              <a:rPr lang="en-US" sz="1400" b="0" i="0" dirty="0">
                <a:solidFill>
                  <a:srgbClr val="1F1E1E"/>
                </a:solidFill>
                <a:effectLst/>
                <a:latin typeface="Open Sans"/>
              </a:rPr>
              <a:t>Conferred master’s or higher degree from an accredited institution.</a:t>
            </a:r>
          </a:p>
          <a:p>
            <a:endParaRPr lang="en-US" sz="1400" b="0" i="0" dirty="0">
              <a:solidFill>
                <a:srgbClr val="1F1E1E"/>
              </a:solidFill>
              <a:effectLst/>
              <a:latin typeface="Open Sans"/>
            </a:endParaRPr>
          </a:p>
          <a:p>
            <a:r>
              <a:rPr lang="en-US" sz="1400" b="0" i="0" dirty="0">
                <a:solidFill>
                  <a:srgbClr val="1F1E1E"/>
                </a:solidFill>
                <a:effectLst/>
                <a:latin typeface="Open Sans"/>
              </a:rPr>
              <a:t>A valid (unexpired) professional teaching certificate issued by a US state or territory</a:t>
            </a:r>
          </a:p>
          <a:p>
            <a:pPr>
              <a:buFont typeface="Arial" panose="020B0604020202020204" pitchFamily="34" charset="0"/>
              <a:buChar char="•"/>
            </a:pPr>
            <a:endParaRPr lang="en-US" sz="1400" b="0" i="0" dirty="0">
              <a:solidFill>
                <a:srgbClr val="1F1E1E"/>
              </a:solidFill>
              <a:effectLst/>
              <a:latin typeface="Open Sans"/>
            </a:endParaRPr>
          </a:p>
          <a:p>
            <a:r>
              <a:rPr lang="en-US" sz="1400" b="0" i="0" dirty="0">
                <a:solidFill>
                  <a:srgbClr val="1F1E1E"/>
                </a:solidFill>
                <a:effectLst/>
                <a:latin typeface="Open Sans"/>
              </a:rPr>
              <a:t>A valid (unexpired) certificate issued by the National Board for Professional Teaching Standards or the American Board for Certification of Teacher Excellence</a:t>
            </a:r>
          </a:p>
          <a:p>
            <a:pPr>
              <a:buFont typeface="Arial" panose="020B0604020202020204" pitchFamily="34" charset="0"/>
              <a:buChar char="•"/>
            </a:pPr>
            <a:endParaRPr lang="en-US" sz="1400" b="0" i="0" dirty="0">
              <a:solidFill>
                <a:srgbClr val="1F1E1E"/>
              </a:solidFill>
              <a:effectLst/>
              <a:latin typeface="Open Sans"/>
            </a:endParaRPr>
          </a:p>
          <a:p>
            <a:r>
              <a:rPr lang="en-US" sz="1400" b="0" i="0" dirty="0">
                <a:solidFill>
                  <a:srgbClr val="1F1E1E"/>
                </a:solidFill>
                <a:effectLst/>
                <a:latin typeface="Open Sans"/>
              </a:rPr>
              <a:t>Completion of two semesters of full-time (or the equivalent in part-time) college teaching experience</a:t>
            </a:r>
          </a:p>
          <a:p>
            <a:pPr>
              <a:buFont typeface="Arial" panose="020B0604020202020204" pitchFamily="34" charset="0"/>
              <a:buChar char="•"/>
            </a:pPr>
            <a:endParaRPr lang="en-US" sz="1400" b="0" i="0" dirty="0">
              <a:solidFill>
                <a:srgbClr val="1F1E1E"/>
              </a:solidFill>
              <a:effectLst/>
              <a:latin typeface="Open Sans"/>
            </a:endParaRPr>
          </a:p>
          <a:p>
            <a:r>
              <a:rPr lang="en-US" sz="1400" dirty="0">
                <a:solidFill>
                  <a:srgbClr val="1F1E1E"/>
                </a:solidFill>
                <a:latin typeface="Open Sans"/>
              </a:rPr>
              <a:t>A</a:t>
            </a:r>
            <a:r>
              <a:rPr lang="en-US" sz="1400" b="0" i="0" dirty="0">
                <a:solidFill>
                  <a:srgbClr val="1F1E1E"/>
                </a:solidFill>
                <a:effectLst/>
                <a:latin typeface="Open Sans"/>
              </a:rPr>
              <a:t>chievement of passing scores on the GRE® revised General Test (must be test date of 7/1/2015 or after)</a:t>
            </a:r>
          </a:p>
          <a:p>
            <a:pPr marL="742950" lvl="1" indent="-285750">
              <a:buFont typeface="Arial" panose="020B0604020202020204" pitchFamily="34" charset="0"/>
              <a:buChar char="•"/>
            </a:pPr>
            <a:r>
              <a:rPr lang="en-US" sz="1400" b="0" i="0" dirty="0">
                <a:solidFill>
                  <a:srgbClr val="1F1E1E"/>
                </a:solidFill>
                <a:effectLst/>
                <a:latin typeface="Open Sans"/>
              </a:rPr>
              <a:t>GRE Analytical Writing combined score of 4 out of 6 acceptable for GK Essay</a:t>
            </a:r>
          </a:p>
          <a:p>
            <a:pPr marL="742950" lvl="1" indent="-285750">
              <a:buFont typeface="Arial" panose="020B0604020202020204" pitchFamily="34" charset="0"/>
              <a:buChar char="•"/>
            </a:pPr>
            <a:r>
              <a:rPr lang="en-US" sz="1400" b="0" i="0" dirty="0">
                <a:solidFill>
                  <a:srgbClr val="1F1E1E"/>
                </a:solidFill>
                <a:effectLst/>
                <a:latin typeface="Open Sans"/>
              </a:rPr>
              <a:t>GRE Quantitative Reasoning scaled score of 147 acceptable for GK Math</a:t>
            </a:r>
          </a:p>
          <a:p>
            <a:pPr marL="742950" lvl="1" indent="-285750">
              <a:buFont typeface="Arial" panose="020B0604020202020204" pitchFamily="34" charset="0"/>
              <a:buChar char="•"/>
            </a:pPr>
            <a:r>
              <a:rPr lang="en-US" sz="1400" b="0" i="0" dirty="0">
                <a:solidFill>
                  <a:srgbClr val="1F1E1E"/>
                </a:solidFill>
                <a:effectLst/>
                <a:latin typeface="Open Sans"/>
              </a:rPr>
              <a:t>GRE Verbal Reasoning scaled score of 151 acceptable for both GK English and GK Reading</a:t>
            </a:r>
          </a:p>
        </p:txBody>
      </p:sp>
    </p:spTree>
    <p:extLst>
      <p:ext uri="{BB962C8B-B14F-4D97-AF65-F5344CB8AC3E}">
        <p14:creationId xmlns:p14="http://schemas.microsoft.com/office/powerpoint/2010/main" val="100138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47F4D-AA35-4BC5-B567-9F591BC908CC}"/>
              </a:ext>
            </a:extLst>
          </p:cNvPr>
          <p:cNvSpPr>
            <a:spLocks noGrp="1"/>
          </p:cNvSpPr>
          <p:nvPr>
            <p:ph type="title"/>
          </p:nvPr>
        </p:nvSpPr>
        <p:spPr>
          <a:xfrm>
            <a:off x="2051437" y="165100"/>
            <a:ext cx="6919526" cy="954088"/>
          </a:xfrm>
        </p:spPr>
        <p:txBody>
          <a:bodyPr/>
          <a:lstStyle/>
          <a:p>
            <a:r>
              <a:rPr lang="en-US" dirty="0"/>
              <a:t>Subject Area Exam Options</a:t>
            </a:r>
          </a:p>
        </p:txBody>
      </p:sp>
      <p:sp>
        <p:nvSpPr>
          <p:cNvPr id="4" name="Text Placeholder 3">
            <a:extLst>
              <a:ext uri="{FF2B5EF4-FFF2-40B4-BE49-F238E27FC236}">
                <a16:creationId xmlns:a16="http://schemas.microsoft.com/office/drawing/2014/main" id="{3E5FA0BD-3EB5-42A1-991F-BF8351E3B60B}"/>
              </a:ext>
            </a:extLst>
          </p:cNvPr>
          <p:cNvSpPr>
            <a:spLocks noGrp="1"/>
          </p:cNvSpPr>
          <p:nvPr>
            <p:ph type="body" sz="quarter" idx="13"/>
          </p:nvPr>
        </p:nvSpPr>
        <p:spPr>
          <a:xfrm>
            <a:off x="927101" y="6242583"/>
            <a:ext cx="6443758"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3BE6DA09-4465-440E-A8E2-DDE58A73A4C3}"/>
              </a:ext>
            </a:extLst>
          </p:cNvPr>
          <p:cNvSpPr>
            <a:spLocks noGrp="1"/>
          </p:cNvSpPr>
          <p:nvPr>
            <p:ph type="sldNum" sz="quarter" idx="15"/>
          </p:nvPr>
        </p:nvSpPr>
        <p:spPr/>
        <p:txBody>
          <a:bodyPr/>
          <a:lstStyle/>
          <a:p>
            <a:pPr>
              <a:defRPr/>
            </a:pPr>
            <a:fld id="{2A019707-FF42-4635-81E0-BAF726E25EF2}" type="slidenum">
              <a:rPr lang="en-US" b="1" smtClean="0"/>
              <a:pPr>
                <a:defRPr/>
              </a:pPr>
              <a:t>12</a:t>
            </a:fld>
            <a:endParaRPr lang="en-US" b="1" dirty="0"/>
          </a:p>
        </p:txBody>
      </p:sp>
      <p:sp>
        <p:nvSpPr>
          <p:cNvPr id="7" name="Rectangle 6">
            <a:extLst>
              <a:ext uri="{FF2B5EF4-FFF2-40B4-BE49-F238E27FC236}">
                <a16:creationId xmlns:a16="http://schemas.microsoft.com/office/drawing/2014/main" id="{5E5AA6B5-2EE4-4CA2-84F6-5D622694C702}"/>
              </a:ext>
            </a:extLst>
          </p:cNvPr>
          <p:cNvSpPr/>
          <p:nvPr/>
        </p:nvSpPr>
        <p:spPr>
          <a:xfrm>
            <a:off x="303412" y="1432310"/>
            <a:ext cx="8537175" cy="4462760"/>
          </a:xfrm>
          <a:prstGeom prst="rect">
            <a:avLst/>
          </a:prstGeom>
        </p:spPr>
        <p:txBody>
          <a:bodyPr wrap="square">
            <a:spAutoFit/>
          </a:bodyPr>
          <a:lstStyle/>
          <a:p>
            <a:r>
              <a:rPr lang="en-US" sz="1400" dirty="0">
                <a:latin typeface="Open Sans"/>
              </a:rPr>
              <a:t>Passing score on the </a:t>
            </a:r>
            <a:r>
              <a:rPr lang="en-US" sz="1400" u="sng" dirty="0">
                <a:latin typeface="Open Sans"/>
                <a:hlinkClick r:id="rId2" tooltip="appropriate subject area examination"/>
              </a:rPr>
              <a:t>appropriate subject area examination</a:t>
            </a:r>
            <a:r>
              <a:rPr lang="en-US" sz="1400" dirty="0">
                <a:latin typeface="Open Sans"/>
              </a:rPr>
              <a:t> earned no more than ten (10) years prior to the date of application</a:t>
            </a:r>
          </a:p>
          <a:p>
            <a:endParaRPr lang="en-US" sz="1400" b="0" i="0" dirty="0">
              <a:solidFill>
                <a:srgbClr val="1F1E1E"/>
              </a:solidFill>
              <a:effectLst/>
              <a:latin typeface="Open Sans"/>
            </a:endParaRPr>
          </a:p>
          <a:p>
            <a:r>
              <a:rPr lang="en-US" sz="1400" b="0" i="0" dirty="0">
                <a:solidFill>
                  <a:srgbClr val="1F1E1E"/>
                </a:solidFill>
                <a:effectLst/>
                <a:latin typeface="Open Sans"/>
              </a:rPr>
              <a:t>A valid (unexpired) professional teaching certificate issued by a US state or territory</a:t>
            </a:r>
          </a:p>
          <a:p>
            <a:pPr>
              <a:buFont typeface="Arial" panose="020B0604020202020204" pitchFamily="34" charset="0"/>
              <a:buChar char="•"/>
            </a:pPr>
            <a:endParaRPr lang="en-US" sz="1400" b="0" i="0" dirty="0">
              <a:solidFill>
                <a:srgbClr val="1F1E1E"/>
              </a:solidFill>
              <a:effectLst/>
              <a:latin typeface="Open Sans"/>
            </a:endParaRPr>
          </a:p>
          <a:p>
            <a:r>
              <a:rPr lang="en-US" sz="1400" b="0" i="0" dirty="0">
                <a:solidFill>
                  <a:srgbClr val="1F1E1E"/>
                </a:solidFill>
                <a:effectLst/>
                <a:latin typeface="Open Sans"/>
              </a:rPr>
              <a:t>A valid (unexpired) certificate issued by the National Board for Professional Teaching Standards or the American Board for Certification of Teacher Excellence</a:t>
            </a:r>
          </a:p>
          <a:p>
            <a:pPr>
              <a:buFont typeface="Arial" panose="020B0604020202020204" pitchFamily="34" charset="0"/>
              <a:buChar char="•"/>
            </a:pPr>
            <a:endParaRPr lang="en-US" sz="1400" b="0" i="0" dirty="0">
              <a:solidFill>
                <a:srgbClr val="1F1E1E"/>
              </a:solidFill>
              <a:effectLst/>
              <a:latin typeface="Open Sans"/>
            </a:endParaRPr>
          </a:p>
          <a:p>
            <a:r>
              <a:rPr lang="en-US" sz="1400" b="1" dirty="0">
                <a:latin typeface="Open Sans"/>
              </a:rPr>
              <a:t>For select World Languages:</a:t>
            </a:r>
          </a:p>
          <a:p>
            <a:r>
              <a:rPr lang="en-US" sz="1400" dirty="0">
                <a:latin typeface="Open Sans"/>
              </a:rPr>
              <a:t>American Council on the Teaching of Foreign Languages (ACTFL) examinations may be used in world languages without a </a:t>
            </a:r>
            <a:r>
              <a:rPr lang="en-US" sz="1400" u="sng" dirty="0">
                <a:latin typeface="Open Sans"/>
              </a:rPr>
              <a:t>Florida subject area examination</a:t>
            </a:r>
            <a:r>
              <a:rPr lang="en-US" sz="1400" dirty="0">
                <a:latin typeface="Open Sans"/>
              </a:rPr>
              <a:t>. Acceptable if earned no more than ten (10) years prior to the date of application. For more information, visit </a:t>
            </a:r>
            <a:r>
              <a:rPr lang="en-US" sz="1400" u="sng" dirty="0">
                <a:latin typeface="Open Sans"/>
                <a:hlinkClick r:id="rId3" tooltip="ACTFL external link"/>
              </a:rPr>
              <a:t>ACTFL</a:t>
            </a:r>
            <a:r>
              <a:rPr lang="en-US" sz="1400" dirty="0">
                <a:latin typeface="Open Sans"/>
              </a:rPr>
              <a:t>.</a:t>
            </a:r>
          </a:p>
          <a:p>
            <a:endParaRPr lang="en-US" sz="1400" dirty="0">
              <a:latin typeface="Open Sans"/>
            </a:endParaRPr>
          </a:p>
          <a:p>
            <a:r>
              <a:rPr lang="en-US" sz="1400" dirty="0">
                <a:latin typeface="Open Sans"/>
              </a:rPr>
              <a:t>Defense Language Proficiency Tests (DLPT) may be used in world languages except Latin. Acceptable if earned no more than ten (10) years prior to the date of application. </a:t>
            </a:r>
          </a:p>
          <a:p>
            <a:r>
              <a:rPr lang="en-US" sz="1400" i="1" dirty="0">
                <a:latin typeface="Open Sans"/>
              </a:rPr>
              <a:t>OR</a:t>
            </a:r>
          </a:p>
          <a:p>
            <a:r>
              <a:rPr lang="en-US" sz="1400" dirty="0">
                <a:latin typeface="Open Sans"/>
              </a:rPr>
              <a:t>Completion of the Basic Program of the Defense Language Institute of the United States, Department of Defense.  For more information, visit </a:t>
            </a:r>
            <a:r>
              <a:rPr lang="en-US" sz="1400" u="sng" dirty="0">
                <a:latin typeface="Open Sans"/>
                <a:hlinkClick r:id="rId4" tooltip="DLI Foreign Language Center external link"/>
              </a:rPr>
              <a:t>The Defense Language Institute Foreign Language Center</a:t>
            </a:r>
            <a:r>
              <a:rPr lang="en-US" sz="1400" dirty="0">
                <a:latin typeface="Open Sans"/>
              </a:rPr>
              <a:t>.</a:t>
            </a:r>
          </a:p>
          <a:p>
            <a:pPr>
              <a:buFont typeface="Arial" panose="020B0604020202020204" pitchFamily="34" charset="0"/>
              <a:buChar char="•"/>
            </a:pPr>
            <a:endParaRPr lang="en-US" b="0" i="0" dirty="0">
              <a:solidFill>
                <a:srgbClr val="1F1E1E"/>
              </a:solidFill>
              <a:effectLst/>
              <a:latin typeface="Open Sans"/>
            </a:endParaRPr>
          </a:p>
        </p:txBody>
      </p:sp>
    </p:spTree>
    <p:extLst>
      <p:ext uri="{BB962C8B-B14F-4D97-AF65-F5344CB8AC3E}">
        <p14:creationId xmlns:p14="http://schemas.microsoft.com/office/powerpoint/2010/main" val="187634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47F4D-AA35-4BC5-B567-9F591BC908CC}"/>
              </a:ext>
            </a:extLst>
          </p:cNvPr>
          <p:cNvSpPr>
            <a:spLocks noGrp="1"/>
          </p:cNvSpPr>
          <p:nvPr>
            <p:ph type="title"/>
          </p:nvPr>
        </p:nvSpPr>
        <p:spPr/>
        <p:txBody>
          <a:bodyPr/>
          <a:lstStyle/>
          <a:p>
            <a:r>
              <a:rPr lang="en-US" dirty="0"/>
              <a:t>Professional Education Exam Options</a:t>
            </a:r>
          </a:p>
        </p:txBody>
      </p:sp>
      <p:sp>
        <p:nvSpPr>
          <p:cNvPr id="4" name="Text Placeholder 3">
            <a:extLst>
              <a:ext uri="{FF2B5EF4-FFF2-40B4-BE49-F238E27FC236}">
                <a16:creationId xmlns:a16="http://schemas.microsoft.com/office/drawing/2014/main" id="{3E5FA0BD-3EB5-42A1-991F-BF8351E3B60B}"/>
              </a:ext>
            </a:extLst>
          </p:cNvPr>
          <p:cNvSpPr>
            <a:spLocks noGrp="1"/>
          </p:cNvSpPr>
          <p:nvPr>
            <p:ph type="body" sz="quarter" idx="13"/>
          </p:nvPr>
        </p:nvSpPr>
        <p:spPr>
          <a:xfrm>
            <a:off x="927101" y="6242583"/>
            <a:ext cx="6443758"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3BE6DA09-4465-440E-A8E2-DDE58A73A4C3}"/>
              </a:ext>
            </a:extLst>
          </p:cNvPr>
          <p:cNvSpPr>
            <a:spLocks noGrp="1"/>
          </p:cNvSpPr>
          <p:nvPr>
            <p:ph type="sldNum" sz="quarter" idx="15"/>
          </p:nvPr>
        </p:nvSpPr>
        <p:spPr/>
        <p:txBody>
          <a:bodyPr/>
          <a:lstStyle/>
          <a:p>
            <a:pPr>
              <a:defRPr/>
            </a:pPr>
            <a:fld id="{2A019707-FF42-4635-81E0-BAF726E25EF2}" type="slidenum">
              <a:rPr lang="en-US" b="1" smtClean="0"/>
              <a:pPr>
                <a:defRPr/>
              </a:pPr>
              <a:t>13</a:t>
            </a:fld>
            <a:endParaRPr lang="en-US" b="1" dirty="0"/>
          </a:p>
        </p:txBody>
      </p:sp>
      <p:sp>
        <p:nvSpPr>
          <p:cNvPr id="7" name="Rectangle 6">
            <a:extLst>
              <a:ext uri="{FF2B5EF4-FFF2-40B4-BE49-F238E27FC236}">
                <a16:creationId xmlns:a16="http://schemas.microsoft.com/office/drawing/2014/main" id="{5E5AA6B5-2EE4-4CA2-84F6-5D622694C702}"/>
              </a:ext>
            </a:extLst>
          </p:cNvPr>
          <p:cNvSpPr/>
          <p:nvPr/>
        </p:nvSpPr>
        <p:spPr>
          <a:xfrm>
            <a:off x="270345" y="1408708"/>
            <a:ext cx="8599018" cy="4247317"/>
          </a:xfrm>
          <a:prstGeom prst="rect">
            <a:avLst/>
          </a:prstGeom>
        </p:spPr>
        <p:txBody>
          <a:bodyPr wrap="square">
            <a:spAutoFit/>
          </a:bodyPr>
          <a:lstStyle/>
          <a:p>
            <a:r>
              <a:rPr lang="en-US" dirty="0">
                <a:latin typeface="Open Sans"/>
              </a:rPr>
              <a:t>Passing score on the </a:t>
            </a:r>
            <a:r>
              <a:rPr lang="en-US" u="sng" dirty="0">
                <a:latin typeface="Open Sans"/>
                <a:hlinkClick r:id="rId2" tooltip="Florida Professional Education Test"/>
              </a:rPr>
              <a:t>Florida Professional Education Test</a:t>
            </a:r>
            <a:r>
              <a:rPr lang="en-US" dirty="0">
                <a:latin typeface="Open Sans"/>
              </a:rPr>
              <a:t> earned no more than ten (10) years prior to the date of application</a:t>
            </a:r>
          </a:p>
          <a:p>
            <a:endParaRPr lang="en-US" b="0" i="0" dirty="0">
              <a:solidFill>
                <a:srgbClr val="1F1E1E"/>
              </a:solidFill>
              <a:effectLst/>
              <a:latin typeface="Open Sans"/>
            </a:endParaRPr>
          </a:p>
          <a:p>
            <a:r>
              <a:rPr lang="en-US" b="0" i="0" dirty="0">
                <a:solidFill>
                  <a:srgbClr val="1F1E1E"/>
                </a:solidFill>
                <a:effectLst/>
                <a:latin typeface="Open Sans"/>
              </a:rPr>
              <a:t>A valid (unexpired) professional teaching certificate issued by a US state or territory</a:t>
            </a:r>
          </a:p>
          <a:p>
            <a:pPr>
              <a:buFont typeface="Arial" panose="020B0604020202020204" pitchFamily="34" charset="0"/>
              <a:buChar char="•"/>
            </a:pPr>
            <a:endParaRPr lang="en-US" b="0" i="0" dirty="0">
              <a:solidFill>
                <a:srgbClr val="1F1E1E"/>
              </a:solidFill>
              <a:effectLst/>
              <a:latin typeface="Open Sans"/>
            </a:endParaRPr>
          </a:p>
          <a:p>
            <a:r>
              <a:rPr lang="en-US" b="0" i="0" dirty="0">
                <a:solidFill>
                  <a:srgbClr val="1F1E1E"/>
                </a:solidFill>
                <a:effectLst/>
                <a:latin typeface="Open Sans"/>
              </a:rPr>
              <a:t>A valid (unexpired) certificate issued by the National Board for Professional Teaching Standards or the American Board for Certification of Teacher Excellence</a:t>
            </a:r>
          </a:p>
          <a:p>
            <a:pPr>
              <a:buFont typeface="Arial" panose="020B0604020202020204" pitchFamily="34" charset="0"/>
              <a:buChar char="•"/>
            </a:pPr>
            <a:endParaRPr lang="en-US" b="0" i="0" dirty="0">
              <a:solidFill>
                <a:srgbClr val="1F1E1E"/>
              </a:solidFill>
              <a:effectLst/>
              <a:latin typeface="Open Sans"/>
            </a:endParaRPr>
          </a:p>
          <a:p>
            <a:r>
              <a:rPr lang="en-US" dirty="0">
                <a:solidFill>
                  <a:srgbClr val="1F1E1E"/>
                </a:solidFill>
                <a:latin typeface="Open Sans"/>
              </a:rPr>
              <a:t>Completion of a professional preparation (education competency) program and achieved an annual evaluation rating of Highly Effective</a:t>
            </a:r>
          </a:p>
          <a:p>
            <a:endParaRPr lang="en-US" dirty="0">
              <a:solidFill>
                <a:srgbClr val="1F1E1E"/>
              </a:solidFill>
              <a:latin typeface="Open Sans"/>
            </a:endParaRPr>
          </a:p>
          <a:p>
            <a:endParaRPr lang="en-US" b="0" i="0" dirty="0">
              <a:solidFill>
                <a:srgbClr val="1F1E1E"/>
              </a:solidFill>
              <a:effectLst/>
              <a:latin typeface="Open Sans"/>
            </a:endParaRPr>
          </a:p>
          <a:p>
            <a:r>
              <a:rPr lang="en-US" i="1" dirty="0">
                <a:solidFill>
                  <a:srgbClr val="1F1E1E"/>
                </a:solidFill>
                <a:latin typeface="Open Sans"/>
              </a:rPr>
              <a:t>NOTE:  The professional competencies (listed as a separate requirement) are documented via a checklist, called the State Competency Demonstration Checklist, which the principal completes and submits to Talent Acquisition and Operations.</a:t>
            </a:r>
            <a:endParaRPr lang="en-US" b="0" i="1" dirty="0">
              <a:solidFill>
                <a:srgbClr val="1F1E1E"/>
              </a:solidFill>
              <a:effectLst/>
              <a:latin typeface="Open Sans"/>
            </a:endParaRPr>
          </a:p>
        </p:txBody>
      </p:sp>
    </p:spTree>
    <p:extLst>
      <p:ext uri="{BB962C8B-B14F-4D97-AF65-F5344CB8AC3E}">
        <p14:creationId xmlns:p14="http://schemas.microsoft.com/office/powerpoint/2010/main" val="164493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6D737-80AA-481A-B2E1-7A31932087B8}"/>
              </a:ext>
            </a:extLst>
          </p:cNvPr>
          <p:cNvSpPr>
            <a:spLocks noGrp="1"/>
          </p:cNvSpPr>
          <p:nvPr>
            <p:ph type="title"/>
          </p:nvPr>
        </p:nvSpPr>
        <p:spPr/>
        <p:txBody>
          <a:bodyPr/>
          <a:lstStyle/>
          <a:p>
            <a:r>
              <a:rPr lang="en-US" dirty="0"/>
              <a:t>Professional Preparation Coursework</a:t>
            </a:r>
          </a:p>
        </p:txBody>
      </p:sp>
      <p:sp>
        <p:nvSpPr>
          <p:cNvPr id="4" name="Text Placeholder 3">
            <a:extLst>
              <a:ext uri="{FF2B5EF4-FFF2-40B4-BE49-F238E27FC236}">
                <a16:creationId xmlns:a16="http://schemas.microsoft.com/office/drawing/2014/main" id="{2910C6D3-5118-40AB-8104-13C68C1D8A98}"/>
              </a:ext>
            </a:extLst>
          </p:cNvPr>
          <p:cNvSpPr>
            <a:spLocks noGrp="1"/>
          </p:cNvSpPr>
          <p:nvPr>
            <p:ph type="body" sz="quarter" idx="13"/>
          </p:nvPr>
        </p:nvSpPr>
        <p:spPr>
          <a:xfrm>
            <a:off x="927100" y="6242583"/>
            <a:ext cx="5608871"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0906486E-512D-4057-B136-320AC4552C5F}"/>
              </a:ext>
            </a:extLst>
          </p:cNvPr>
          <p:cNvSpPr>
            <a:spLocks noGrp="1"/>
          </p:cNvSpPr>
          <p:nvPr>
            <p:ph type="sldNum" sz="quarter" idx="15"/>
          </p:nvPr>
        </p:nvSpPr>
        <p:spPr/>
        <p:txBody>
          <a:bodyPr/>
          <a:lstStyle/>
          <a:p>
            <a:pPr>
              <a:defRPr/>
            </a:pPr>
            <a:fld id="{2A019707-FF42-4635-81E0-BAF726E25EF2}" type="slidenum">
              <a:rPr lang="en-US" b="1" smtClean="0"/>
              <a:pPr>
                <a:defRPr/>
              </a:pPr>
              <a:t>14</a:t>
            </a:fld>
            <a:endParaRPr lang="en-US" b="1" dirty="0"/>
          </a:p>
        </p:txBody>
      </p:sp>
      <p:sp>
        <p:nvSpPr>
          <p:cNvPr id="6" name="Rectangle 5">
            <a:extLst>
              <a:ext uri="{FF2B5EF4-FFF2-40B4-BE49-F238E27FC236}">
                <a16:creationId xmlns:a16="http://schemas.microsoft.com/office/drawing/2014/main" id="{72CB64B7-5BC8-41A9-8AC9-1A8DCCB71EA9}"/>
              </a:ext>
            </a:extLst>
          </p:cNvPr>
          <p:cNvSpPr/>
          <p:nvPr/>
        </p:nvSpPr>
        <p:spPr>
          <a:xfrm>
            <a:off x="208659" y="2228691"/>
            <a:ext cx="8594726" cy="378565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endParaRPr lang="en-US" sz="1600" dirty="0"/>
          </a:p>
          <a:p>
            <a:r>
              <a:rPr lang="en-US" sz="1600" dirty="0"/>
              <a:t>Classroom management with a focus on creating safe learning environments</a:t>
            </a:r>
          </a:p>
          <a:p>
            <a:endParaRPr lang="en-US" sz="1600" dirty="0"/>
          </a:p>
          <a:p>
            <a:r>
              <a:rPr lang="en-US" sz="1600" dirty="0"/>
              <a:t>Child and adolescent development including theories and principles of learning </a:t>
            </a:r>
          </a:p>
          <a:p>
            <a:endParaRPr lang="en-US" sz="1600" dirty="0"/>
          </a:p>
          <a:p>
            <a:r>
              <a:rPr lang="en-US" sz="1600" dirty="0"/>
              <a:t>Educational assessment practices that include analysis and application of data from statewide standardized assessments</a:t>
            </a:r>
          </a:p>
          <a:p>
            <a:endParaRPr lang="en-US" sz="1600" dirty="0"/>
          </a:p>
          <a:p>
            <a:r>
              <a:rPr lang="en-US" sz="1600" dirty="0"/>
              <a:t>Effective instructional techniques, strategies, and materials to meet the needs of diverse learners, including students with disabilities </a:t>
            </a:r>
          </a:p>
          <a:p>
            <a:endParaRPr lang="en-US" sz="1600" dirty="0"/>
          </a:p>
          <a:p>
            <a:r>
              <a:rPr lang="en-US" sz="1600" dirty="0"/>
              <a:t>Applications of research-based instructional practices in reading </a:t>
            </a:r>
          </a:p>
          <a:p>
            <a:endParaRPr lang="en-US" sz="1600" dirty="0"/>
          </a:p>
          <a:p>
            <a:r>
              <a:rPr lang="en-US" sz="1600" dirty="0"/>
              <a:t>Instructional strategies for teaching students of limited English proficiency (teaching experience cannot be used to satisfy this requirement.)</a:t>
            </a:r>
          </a:p>
        </p:txBody>
      </p:sp>
      <p:sp>
        <p:nvSpPr>
          <p:cNvPr id="7" name="TextBox 6">
            <a:extLst>
              <a:ext uri="{FF2B5EF4-FFF2-40B4-BE49-F238E27FC236}">
                <a16:creationId xmlns:a16="http://schemas.microsoft.com/office/drawing/2014/main" id="{09E59084-3412-47C9-8325-AE69B4E4D99C}"/>
              </a:ext>
            </a:extLst>
          </p:cNvPr>
          <p:cNvSpPr txBox="1"/>
          <p:nvPr/>
        </p:nvSpPr>
        <p:spPr>
          <a:xfrm>
            <a:off x="216293" y="1283574"/>
            <a:ext cx="8579457" cy="830997"/>
          </a:xfrm>
          <a:prstGeom prst="rect">
            <a:avLst/>
          </a:prstGeom>
          <a:noFill/>
        </p:spPr>
        <p:txBody>
          <a:bodyPr wrap="square" rtlCol="0">
            <a:spAutoFit/>
          </a:bodyPr>
          <a:lstStyle/>
          <a:p>
            <a:r>
              <a:rPr lang="en-US" sz="1600" b="1" i="1" dirty="0"/>
              <a:t>Minimum of 15.00 semester hours in education courses with credit in each of the professional education areas listed below. Please note that it may require more than the minimum semester hours to satisfy all requirements:</a:t>
            </a:r>
          </a:p>
        </p:txBody>
      </p:sp>
    </p:spTree>
    <p:extLst>
      <p:ext uri="{BB962C8B-B14F-4D97-AF65-F5344CB8AC3E}">
        <p14:creationId xmlns:p14="http://schemas.microsoft.com/office/powerpoint/2010/main" val="298065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47F4D-AA35-4BC5-B567-9F591BC908CC}"/>
              </a:ext>
            </a:extLst>
          </p:cNvPr>
          <p:cNvSpPr>
            <a:spLocks noGrp="1"/>
          </p:cNvSpPr>
          <p:nvPr>
            <p:ph type="title"/>
          </p:nvPr>
        </p:nvSpPr>
        <p:spPr>
          <a:xfrm>
            <a:off x="371946" y="165100"/>
            <a:ext cx="8599018" cy="789057"/>
          </a:xfrm>
        </p:spPr>
        <p:txBody>
          <a:bodyPr/>
          <a:lstStyle/>
          <a:p>
            <a:r>
              <a:rPr lang="en-US" dirty="0"/>
              <a:t>Sample Statement:  Professional Preparation Courses</a:t>
            </a:r>
          </a:p>
        </p:txBody>
      </p:sp>
      <p:sp>
        <p:nvSpPr>
          <p:cNvPr id="4" name="Text Placeholder 3">
            <a:extLst>
              <a:ext uri="{FF2B5EF4-FFF2-40B4-BE49-F238E27FC236}">
                <a16:creationId xmlns:a16="http://schemas.microsoft.com/office/drawing/2014/main" id="{3E5FA0BD-3EB5-42A1-991F-BF8351E3B60B}"/>
              </a:ext>
            </a:extLst>
          </p:cNvPr>
          <p:cNvSpPr>
            <a:spLocks noGrp="1"/>
          </p:cNvSpPr>
          <p:nvPr>
            <p:ph type="body" sz="quarter" idx="13"/>
          </p:nvPr>
        </p:nvSpPr>
        <p:spPr>
          <a:xfrm>
            <a:off x="927101" y="6242583"/>
            <a:ext cx="6443758"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3BE6DA09-4465-440E-A8E2-DDE58A73A4C3}"/>
              </a:ext>
            </a:extLst>
          </p:cNvPr>
          <p:cNvSpPr>
            <a:spLocks noGrp="1"/>
          </p:cNvSpPr>
          <p:nvPr>
            <p:ph type="sldNum" sz="quarter" idx="15"/>
          </p:nvPr>
        </p:nvSpPr>
        <p:spPr/>
        <p:txBody>
          <a:bodyPr/>
          <a:lstStyle/>
          <a:p>
            <a:pPr>
              <a:defRPr/>
            </a:pPr>
            <a:fld id="{2A019707-FF42-4635-81E0-BAF726E25EF2}" type="slidenum">
              <a:rPr lang="en-US" smtClean="0"/>
              <a:pPr>
                <a:defRPr/>
              </a:pPr>
              <a:t>15</a:t>
            </a:fld>
            <a:endParaRPr lang="en-US" dirty="0"/>
          </a:p>
        </p:txBody>
      </p:sp>
      <p:sp>
        <p:nvSpPr>
          <p:cNvPr id="2" name="Rectangle 1">
            <a:extLst>
              <a:ext uri="{FF2B5EF4-FFF2-40B4-BE49-F238E27FC236}">
                <a16:creationId xmlns:a16="http://schemas.microsoft.com/office/drawing/2014/main" id="{DE185763-611C-4296-89DB-9CBB28AA0F8F}"/>
              </a:ext>
            </a:extLst>
          </p:cNvPr>
          <p:cNvSpPr/>
          <p:nvPr/>
        </p:nvSpPr>
        <p:spPr>
          <a:xfrm>
            <a:off x="173162" y="1166842"/>
            <a:ext cx="8599017" cy="4893647"/>
          </a:xfrm>
          <a:prstGeom prst="rect">
            <a:avLst/>
          </a:prstGeom>
        </p:spPr>
        <p:txBody>
          <a:bodyPr wrap="square">
            <a:spAutoFit/>
          </a:bodyPr>
          <a:lstStyle/>
          <a:p>
            <a:r>
              <a:rPr lang="en-US" sz="1200" b="1" dirty="0"/>
              <a:t>Completion of the following Professional Preparation Coursework Requirements: </a:t>
            </a:r>
          </a:p>
          <a:p>
            <a:endParaRPr lang="en-US" sz="1200" dirty="0"/>
          </a:p>
          <a:p>
            <a:pPr marL="171450" indent="-171450">
              <a:buFont typeface="Arial" panose="020B0604020202020204" pitchFamily="34" charset="0"/>
              <a:buChar char="•"/>
            </a:pPr>
            <a:r>
              <a:rPr lang="en-US" sz="1200" u="sng" dirty="0"/>
              <a:t>a minimum of 15.00 semester hours in education courses with credit in each of the professional education areas listed below. Please note that it may require more than the minimum semester hours to satisfy all requirements. </a:t>
            </a:r>
          </a:p>
          <a:p>
            <a:endParaRPr lang="en-US" sz="1200" dirty="0"/>
          </a:p>
          <a:p>
            <a:pPr marL="171450" indent="-171450">
              <a:buFont typeface="Arial" panose="020B0604020202020204" pitchFamily="34" charset="0"/>
              <a:buChar char="•"/>
            </a:pPr>
            <a:r>
              <a:rPr lang="en-US" sz="1200" dirty="0"/>
              <a:t>classroom management with a focus on creating safe learning environments for students in which effective teaching and learning can take place by promoting a physically, emotionally, socially, and academically secure climate for students </a:t>
            </a:r>
          </a:p>
          <a:p>
            <a:endParaRPr lang="en-US" sz="1200" dirty="0"/>
          </a:p>
          <a:p>
            <a:pPr marL="171450" indent="-171450">
              <a:buFont typeface="Arial" panose="020B0604020202020204" pitchFamily="34" charset="0"/>
              <a:buChar char="•"/>
            </a:pPr>
            <a:r>
              <a:rPr lang="en-US" sz="1200" dirty="0"/>
              <a:t>child and adolescent development including theories and principles of learning </a:t>
            </a:r>
          </a:p>
          <a:p>
            <a:endParaRPr lang="en-US" sz="1200" dirty="0"/>
          </a:p>
          <a:p>
            <a:pPr marL="171450" indent="-171450">
              <a:buFont typeface="Arial" panose="020B0604020202020204" pitchFamily="34" charset="0"/>
              <a:buChar char="•"/>
            </a:pPr>
            <a:r>
              <a:rPr lang="en-US" sz="1200" dirty="0"/>
              <a:t>educational assessment practices that include analysis and application of data from statewide standardized assessments and other multiple sources to improve instruction and learning </a:t>
            </a:r>
          </a:p>
          <a:p>
            <a:endParaRPr lang="en-US" sz="1200" dirty="0"/>
          </a:p>
          <a:p>
            <a:pPr marL="171450" indent="-171450">
              <a:buFont typeface="Arial" panose="020B0604020202020204" pitchFamily="34" charset="0"/>
              <a:buChar char="•"/>
            </a:pPr>
            <a:r>
              <a:rPr lang="en-US" sz="1200" dirty="0"/>
              <a:t>effective instructional techniques, strategies, and materials to meet the needs of diverse learners, including students with disabilities </a:t>
            </a:r>
          </a:p>
          <a:p>
            <a:endParaRPr lang="en-US" sz="1200" dirty="0"/>
          </a:p>
          <a:p>
            <a:pPr marL="171450" indent="-171450">
              <a:buFont typeface="Arial" panose="020B0604020202020204" pitchFamily="34" charset="0"/>
              <a:buChar char="•"/>
            </a:pPr>
            <a:r>
              <a:rPr lang="en-US" sz="1200" dirty="0"/>
              <a:t>instructional strategies for teaching students of limited English proficiency including instruction in the English language and development of the student's mastery of the four language skills of listening, speaking, reading, and writing </a:t>
            </a:r>
            <a:r>
              <a:rPr lang="en-US" sz="1200" dirty="0">
                <a:solidFill>
                  <a:srgbClr val="FF0000"/>
                </a:solidFill>
              </a:rPr>
              <a:t>(Teaching experience cannot be used to satisfy this requirement.) </a:t>
            </a:r>
          </a:p>
          <a:p>
            <a:endParaRPr lang="en-US" sz="1200" dirty="0"/>
          </a:p>
          <a:p>
            <a:pPr marL="171450" indent="-171450">
              <a:buFont typeface="Arial" panose="020B0604020202020204" pitchFamily="34" charset="0"/>
              <a:buChar char="•"/>
            </a:pPr>
            <a:r>
              <a:rPr lang="en-US" sz="1200" dirty="0"/>
              <a:t>applications of research-based instructional practices in reading </a:t>
            </a:r>
            <a:r>
              <a:rPr lang="en-US" sz="1200" dirty="0">
                <a:solidFill>
                  <a:srgbClr val="FF0000"/>
                </a:solidFill>
              </a:rPr>
              <a:t>(May only use experience in teaching Reading or Elementary Education to satisfy this requirement).</a:t>
            </a:r>
          </a:p>
          <a:p>
            <a:endParaRPr lang="en-US" sz="1200" dirty="0"/>
          </a:p>
          <a:p>
            <a:pPr marL="171450" indent="-171450">
              <a:buFont typeface="Arial" panose="020B0604020202020204" pitchFamily="34" charset="0"/>
              <a:buChar char="•"/>
            </a:pPr>
            <a:r>
              <a:rPr lang="en-US" sz="1200" i="1" dirty="0"/>
              <a:t>practical experience in teaching by completing one year of full-time experience teaching in an elementary or secondary school </a:t>
            </a:r>
            <a:r>
              <a:rPr lang="en-US" sz="1200" i="1" dirty="0">
                <a:solidFill>
                  <a:srgbClr val="FF0000"/>
                </a:solidFill>
              </a:rPr>
              <a:t>(Maximum of one year of teaching experience can be applied.)</a:t>
            </a:r>
          </a:p>
        </p:txBody>
      </p:sp>
    </p:spTree>
    <p:extLst>
      <p:ext uri="{BB962C8B-B14F-4D97-AF65-F5344CB8AC3E}">
        <p14:creationId xmlns:p14="http://schemas.microsoft.com/office/powerpoint/2010/main" val="237099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47F4D-AA35-4BC5-B567-9F591BC908CC}"/>
              </a:ext>
            </a:extLst>
          </p:cNvPr>
          <p:cNvSpPr>
            <a:spLocks noGrp="1"/>
          </p:cNvSpPr>
          <p:nvPr>
            <p:ph type="title"/>
          </p:nvPr>
        </p:nvSpPr>
        <p:spPr>
          <a:xfrm>
            <a:off x="858742" y="165100"/>
            <a:ext cx="8112222" cy="773154"/>
          </a:xfrm>
        </p:spPr>
        <p:txBody>
          <a:bodyPr/>
          <a:lstStyle/>
          <a:p>
            <a:r>
              <a:rPr lang="en-US" dirty="0"/>
              <a:t>Professional Preparation Coursework Options</a:t>
            </a:r>
          </a:p>
        </p:txBody>
      </p:sp>
      <p:sp>
        <p:nvSpPr>
          <p:cNvPr id="4" name="Text Placeholder 3">
            <a:extLst>
              <a:ext uri="{FF2B5EF4-FFF2-40B4-BE49-F238E27FC236}">
                <a16:creationId xmlns:a16="http://schemas.microsoft.com/office/drawing/2014/main" id="{3E5FA0BD-3EB5-42A1-991F-BF8351E3B60B}"/>
              </a:ext>
            </a:extLst>
          </p:cNvPr>
          <p:cNvSpPr>
            <a:spLocks noGrp="1"/>
          </p:cNvSpPr>
          <p:nvPr>
            <p:ph type="body" sz="quarter" idx="13"/>
          </p:nvPr>
        </p:nvSpPr>
        <p:spPr>
          <a:xfrm>
            <a:off x="927101" y="6242583"/>
            <a:ext cx="6443758"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3BE6DA09-4465-440E-A8E2-DDE58A73A4C3}"/>
              </a:ext>
            </a:extLst>
          </p:cNvPr>
          <p:cNvSpPr>
            <a:spLocks noGrp="1"/>
          </p:cNvSpPr>
          <p:nvPr>
            <p:ph type="sldNum" sz="quarter" idx="15"/>
          </p:nvPr>
        </p:nvSpPr>
        <p:spPr/>
        <p:txBody>
          <a:bodyPr/>
          <a:lstStyle/>
          <a:p>
            <a:pPr>
              <a:defRPr/>
            </a:pPr>
            <a:fld id="{2A019707-FF42-4635-81E0-BAF726E25EF2}" type="slidenum">
              <a:rPr lang="en-US" b="1" smtClean="0"/>
              <a:pPr>
                <a:defRPr/>
              </a:pPr>
              <a:t>16</a:t>
            </a:fld>
            <a:endParaRPr lang="en-US" b="1" dirty="0"/>
          </a:p>
        </p:txBody>
      </p:sp>
      <p:sp>
        <p:nvSpPr>
          <p:cNvPr id="7" name="Rectangle 6">
            <a:extLst>
              <a:ext uri="{FF2B5EF4-FFF2-40B4-BE49-F238E27FC236}">
                <a16:creationId xmlns:a16="http://schemas.microsoft.com/office/drawing/2014/main" id="{5E5AA6B5-2EE4-4CA2-84F6-5D622694C702}"/>
              </a:ext>
            </a:extLst>
          </p:cNvPr>
          <p:cNvSpPr/>
          <p:nvPr/>
        </p:nvSpPr>
        <p:spPr>
          <a:xfrm>
            <a:off x="274637" y="1201976"/>
            <a:ext cx="8594726" cy="4985980"/>
          </a:xfrm>
          <a:prstGeom prst="rect">
            <a:avLst/>
          </a:prstGeom>
        </p:spPr>
        <p:txBody>
          <a:bodyPr wrap="square">
            <a:spAutoFit/>
          </a:bodyPr>
          <a:lstStyle/>
          <a:p>
            <a:r>
              <a:rPr lang="en-US" sz="1500" dirty="0">
                <a:latin typeface="Open Sans"/>
              </a:rPr>
              <a:t>Completion of a state-approved teacher preparation program from a Florida institution  </a:t>
            </a:r>
          </a:p>
          <a:p>
            <a:endParaRPr lang="en-US" sz="1500" dirty="0">
              <a:latin typeface="Open Sans"/>
            </a:endParaRPr>
          </a:p>
          <a:p>
            <a:r>
              <a:rPr lang="en-US" sz="1500" dirty="0">
                <a:latin typeface="Open Sans"/>
              </a:rPr>
              <a:t>Completion of a teacher preparation program from an out-of-state accredited or approved institution </a:t>
            </a:r>
          </a:p>
          <a:p>
            <a:endParaRPr lang="en-US" sz="1500" b="0" i="0" dirty="0">
              <a:solidFill>
                <a:srgbClr val="1F1E1E"/>
              </a:solidFill>
              <a:effectLst/>
              <a:latin typeface="Open Sans"/>
            </a:endParaRPr>
          </a:p>
          <a:p>
            <a:r>
              <a:rPr lang="en-US" sz="1500" b="0" i="0" dirty="0">
                <a:solidFill>
                  <a:srgbClr val="1F1E1E"/>
                </a:solidFill>
                <a:effectLst/>
                <a:latin typeface="Open Sans"/>
              </a:rPr>
              <a:t>A valid (unexpired) professional teaching certificate issued by a US state or territory</a:t>
            </a:r>
          </a:p>
          <a:p>
            <a:pPr>
              <a:buFont typeface="Arial" panose="020B0604020202020204" pitchFamily="34" charset="0"/>
              <a:buChar char="•"/>
            </a:pPr>
            <a:endParaRPr lang="en-US" sz="1500" b="0" i="0" dirty="0">
              <a:solidFill>
                <a:srgbClr val="1F1E1E"/>
              </a:solidFill>
              <a:effectLst/>
              <a:latin typeface="Open Sans"/>
            </a:endParaRPr>
          </a:p>
          <a:p>
            <a:r>
              <a:rPr lang="en-US" sz="1500" b="0" i="0" dirty="0">
                <a:solidFill>
                  <a:srgbClr val="1F1E1E"/>
                </a:solidFill>
                <a:effectLst/>
                <a:latin typeface="Open Sans"/>
              </a:rPr>
              <a:t>A valid (unexpired) certificate issued by the National Board for Professional Teaching Standards or the American Board for Certification of Teacher Excellence</a:t>
            </a:r>
          </a:p>
          <a:p>
            <a:endParaRPr lang="en-US" sz="1500" dirty="0">
              <a:solidFill>
                <a:srgbClr val="1F1E1E"/>
              </a:solidFill>
              <a:latin typeface="Open Sans"/>
            </a:endParaRPr>
          </a:p>
          <a:p>
            <a:r>
              <a:rPr lang="en-US" sz="1500" dirty="0">
                <a:latin typeface="Open Sans"/>
              </a:rPr>
              <a:t>Completion of specified education courses with grades of at least "C" </a:t>
            </a:r>
          </a:p>
          <a:p>
            <a:endParaRPr lang="en-US" sz="1500" dirty="0">
              <a:latin typeface="Open Sans"/>
            </a:endParaRPr>
          </a:p>
          <a:p>
            <a:r>
              <a:rPr lang="en-US" sz="1500" dirty="0">
                <a:latin typeface="Open Sans"/>
              </a:rPr>
              <a:t>Completion of a state-approved alternative certification program</a:t>
            </a:r>
          </a:p>
          <a:p>
            <a:endParaRPr lang="en-US" sz="1500" dirty="0">
              <a:latin typeface="Open Sans"/>
            </a:endParaRPr>
          </a:p>
          <a:p>
            <a:r>
              <a:rPr lang="en-US" sz="1500" b="0" i="0" dirty="0">
                <a:solidFill>
                  <a:srgbClr val="1F1E1E"/>
                </a:solidFill>
                <a:effectLst/>
                <a:latin typeface="Open Sans"/>
              </a:rPr>
              <a:t>Completion of two semesters of full-time (or the equivalent in part-time) college teaching experience</a:t>
            </a:r>
          </a:p>
          <a:p>
            <a:endParaRPr lang="en-US" sz="1500" dirty="0">
              <a:solidFill>
                <a:srgbClr val="1F1E1E"/>
              </a:solidFill>
              <a:latin typeface="Open Sans"/>
            </a:endParaRPr>
          </a:p>
          <a:p>
            <a:r>
              <a:rPr lang="en-US" sz="1500" dirty="0">
                <a:latin typeface="Open Sans"/>
              </a:rPr>
              <a:t>Master's or higher degree in a science, technology, engineering or math (STEM) field, certification in a grades 6-12 STEM area, a highly effective evaluation rating based on student performance on a state or national assessment for an approved STEM high school course</a:t>
            </a:r>
            <a:endParaRPr lang="en-US" sz="1500" b="0" i="0" dirty="0">
              <a:solidFill>
                <a:srgbClr val="1F1E1E"/>
              </a:solidFill>
              <a:effectLst/>
              <a:latin typeface="Open Sans"/>
            </a:endParaRPr>
          </a:p>
          <a:p>
            <a:endParaRPr lang="en-US" b="0" i="0" dirty="0">
              <a:solidFill>
                <a:srgbClr val="1F1E1E"/>
              </a:solidFill>
              <a:effectLst/>
              <a:latin typeface="Open Sans"/>
            </a:endParaRPr>
          </a:p>
        </p:txBody>
      </p:sp>
    </p:spTree>
    <p:extLst>
      <p:ext uri="{BB962C8B-B14F-4D97-AF65-F5344CB8AC3E}">
        <p14:creationId xmlns:p14="http://schemas.microsoft.com/office/powerpoint/2010/main" val="355048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80FE01-1FBE-4831-B2C5-91F6210EBC8A}"/>
              </a:ext>
            </a:extLst>
          </p:cNvPr>
          <p:cNvSpPr>
            <a:spLocks noGrp="1"/>
          </p:cNvSpPr>
          <p:nvPr>
            <p:ph type="body" sz="quarter" idx="13"/>
          </p:nvPr>
        </p:nvSpPr>
        <p:spPr>
          <a:xfrm>
            <a:off x="927100" y="6335571"/>
            <a:ext cx="7410987" cy="365124"/>
          </a:xfrm>
        </p:spPr>
        <p:txBody>
          <a:bodyPr/>
          <a:lstStyle/>
          <a:p>
            <a:r>
              <a:rPr lang="en-US" dirty="0"/>
              <a:t>TALENT ACQUISITION AND OPERATIONS, INSTRUCTIONAL</a:t>
            </a:r>
          </a:p>
          <a:p>
            <a:endParaRPr lang="en-US" dirty="0"/>
          </a:p>
        </p:txBody>
      </p:sp>
      <p:sp>
        <p:nvSpPr>
          <p:cNvPr id="5" name="Slide Number Placeholder 4">
            <a:extLst>
              <a:ext uri="{FF2B5EF4-FFF2-40B4-BE49-F238E27FC236}">
                <a16:creationId xmlns:a16="http://schemas.microsoft.com/office/drawing/2014/main" id="{BD04AEF9-245A-4AA7-AD97-07D14F0C7370}"/>
              </a:ext>
            </a:extLst>
          </p:cNvPr>
          <p:cNvSpPr>
            <a:spLocks noGrp="1"/>
          </p:cNvSpPr>
          <p:nvPr>
            <p:ph type="sldNum" sz="quarter" idx="15"/>
          </p:nvPr>
        </p:nvSpPr>
        <p:spPr/>
        <p:txBody>
          <a:bodyPr/>
          <a:lstStyle/>
          <a:p>
            <a:pPr>
              <a:defRPr/>
            </a:pPr>
            <a:fld id="{2A019707-FF42-4635-81E0-BAF726E25EF2}" type="slidenum">
              <a:rPr lang="en-US" b="1" smtClean="0"/>
              <a:pPr>
                <a:defRPr/>
              </a:pPr>
              <a:t>17</a:t>
            </a:fld>
            <a:endParaRPr lang="en-US" b="1" dirty="0"/>
          </a:p>
        </p:txBody>
      </p:sp>
      <p:sp>
        <p:nvSpPr>
          <p:cNvPr id="6" name="Title 1">
            <a:extLst>
              <a:ext uri="{FF2B5EF4-FFF2-40B4-BE49-F238E27FC236}">
                <a16:creationId xmlns:a16="http://schemas.microsoft.com/office/drawing/2014/main" id="{40899858-C866-4FE1-83C3-5B6B434077F3}"/>
              </a:ext>
            </a:extLst>
          </p:cNvPr>
          <p:cNvSpPr>
            <a:spLocks noGrp="1"/>
          </p:cNvSpPr>
          <p:nvPr>
            <p:ph type="title"/>
          </p:nvPr>
        </p:nvSpPr>
        <p:spPr>
          <a:xfrm>
            <a:off x="172431" y="405603"/>
            <a:ext cx="8799137" cy="480767"/>
          </a:xfrm>
        </p:spPr>
        <p:txBody>
          <a:bodyPr anchor="ctr">
            <a:normAutofit fontScale="90000"/>
          </a:bodyPr>
          <a:lstStyle/>
          <a:p>
            <a:pPr algn="ctr"/>
            <a:r>
              <a:rPr lang="en-US" sz="4050" dirty="0">
                <a:solidFill>
                  <a:schemeClr val="tx2"/>
                </a:solidFill>
              </a:rPr>
              <a:t>Alternative Certification Pathways</a:t>
            </a:r>
          </a:p>
        </p:txBody>
      </p:sp>
      <p:graphicFrame>
        <p:nvGraphicFramePr>
          <p:cNvPr id="7" name="Content Placeholder 3">
            <a:extLst>
              <a:ext uri="{FF2B5EF4-FFF2-40B4-BE49-F238E27FC236}">
                <a16:creationId xmlns:a16="http://schemas.microsoft.com/office/drawing/2014/main" id="{E1FDECCD-91CD-4208-A083-7ADA0118B2FC}"/>
              </a:ext>
            </a:extLst>
          </p:cNvPr>
          <p:cNvGraphicFramePr>
            <a:graphicFrameLocks/>
          </p:cNvGraphicFramePr>
          <p:nvPr>
            <p:extLst>
              <p:ext uri="{D42A27DB-BD31-4B8C-83A1-F6EECF244321}">
                <p14:modId xmlns:p14="http://schemas.microsoft.com/office/powerpoint/2010/main" val="652601180"/>
              </p:ext>
            </p:extLst>
          </p:nvPr>
        </p:nvGraphicFramePr>
        <p:xfrm>
          <a:off x="308206" y="1177936"/>
          <a:ext cx="4185897" cy="4670241"/>
        </p:xfrm>
        <a:graphic>
          <a:graphicData uri="http://schemas.openxmlformats.org/drawingml/2006/table">
            <a:tbl>
              <a:tblPr firstRow="1" bandRow="1">
                <a:tableStyleId>{5C22544A-7EE6-4342-B048-85BDC9FD1C3A}</a:tableStyleId>
              </a:tblPr>
              <a:tblGrid>
                <a:gridCol w="4185897">
                  <a:extLst>
                    <a:ext uri="{9D8B030D-6E8A-4147-A177-3AD203B41FA5}">
                      <a16:colId xmlns:a16="http://schemas.microsoft.com/office/drawing/2014/main" val="549661935"/>
                    </a:ext>
                  </a:extLst>
                </a:gridCol>
              </a:tblGrid>
              <a:tr h="960129">
                <a:tc>
                  <a:txBody>
                    <a:bodyPr/>
                    <a:lstStyle/>
                    <a:p>
                      <a:pPr algn="ctr"/>
                      <a:r>
                        <a:rPr lang="en-US" sz="2400" dirty="0">
                          <a:solidFill>
                            <a:schemeClr val="bg1"/>
                          </a:solidFill>
                        </a:rPr>
                        <a:t>ACE</a:t>
                      </a:r>
                      <a:r>
                        <a:rPr lang="en-US" sz="2400" dirty="0">
                          <a:solidFill>
                            <a:srgbClr val="0070C0"/>
                          </a:solidFill>
                        </a:rPr>
                        <a:t> </a:t>
                      </a:r>
                    </a:p>
                    <a:p>
                      <a:pPr algn="ctr"/>
                      <a:r>
                        <a:rPr lang="en-US" sz="1800" b="0" dirty="0"/>
                        <a:t>Alternative Certification for Educators</a:t>
                      </a:r>
                    </a:p>
                  </a:txBody>
                  <a:tcPr marL="99848" marR="99848" marT="29669" marB="29669"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203483390"/>
                  </a:ext>
                </a:extLst>
              </a:tr>
              <a:tr h="1621317">
                <a:tc>
                  <a:txBody>
                    <a:bodyPr/>
                    <a:lstStyle/>
                    <a:p>
                      <a:r>
                        <a:rPr lang="en-US" sz="1300" b="1" i="0" u="none" strike="noStrike" kern="1200" baseline="0" dirty="0">
                          <a:solidFill>
                            <a:schemeClr val="dk1"/>
                          </a:solidFill>
                          <a:latin typeface="+mn-lt"/>
                          <a:ea typeface="+mn-ea"/>
                          <a:cs typeface="+mn-cs"/>
                        </a:rPr>
                        <a:t>Description:</a:t>
                      </a:r>
                    </a:p>
                    <a:p>
                      <a:pPr algn="ctr"/>
                      <a:r>
                        <a:rPr lang="en-US" sz="1300" b="0" i="0" u="none" strike="noStrike" kern="1200" baseline="0" dirty="0">
                          <a:solidFill>
                            <a:schemeClr val="dk1"/>
                          </a:solidFill>
                          <a:latin typeface="+mn-lt"/>
                          <a:ea typeface="+mn-ea"/>
                          <a:cs typeface="+mn-cs"/>
                        </a:rPr>
                        <a:t>A Professional Development Certification Program (PDCP) that is approved by the Florida Department of Education (FDOE). All the education semester hours listed on the Statement of Status of Eligibility (SOE) are satisfied through ACE when all tasks/assignments are successfully completed. </a:t>
                      </a:r>
                      <a:endParaRPr lang="en-US" sz="1300" dirty="0"/>
                    </a:p>
                  </a:txBody>
                  <a:tcPr marL="99848" marR="99848" marT="29669" marB="29669"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1336282"/>
                  </a:ext>
                </a:extLst>
              </a:tr>
              <a:tr h="83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Requirements: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Full-time classroom teacher; satisfied GK exam; have a valid Temporary Teaching Certificate</a:t>
                      </a:r>
                      <a:r>
                        <a:rPr lang="en-US" sz="1300" baseline="0" dirty="0"/>
                        <a:t>; MUST be teaching “in-field”  </a:t>
                      </a:r>
                      <a:endParaRPr lang="en-US" sz="1300" dirty="0"/>
                    </a:p>
                  </a:txBody>
                  <a:tcPr marL="99848" marR="99848" marT="29669" marB="29669"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89369369"/>
                  </a:ext>
                </a:extLst>
              </a:tr>
              <a:tr h="614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Recommended for those with 15 semester hours (5</a:t>
                      </a:r>
                      <a:r>
                        <a:rPr lang="en-US" sz="1300" baseline="0" dirty="0"/>
                        <a:t>-6 courses)</a:t>
                      </a:r>
                      <a:r>
                        <a:rPr lang="en-US" sz="1300" dirty="0"/>
                        <a:t> coursework needed </a:t>
                      </a:r>
                    </a:p>
                  </a:txBody>
                  <a:tcPr marL="99848" marR="99848" marT="29669" marB="29669"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8328292"/>
                  </a:ext>
                </a:extLst>
              </a:tr>
              <a:tr h="58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Cost: None</a:t>
                      </a:r>
                    </a:p>
                  </a:txBody>
                  <a:tcPr marL="99848" marR="99848" marT="29669" marB="29669"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87156595"/>
                  </a:ext>
                </a:extLst>
              </a:tr>
            </a:tbl>
          </a:graphicData>
        </a:graphic>
      </p:graphicFrame>
      <p:graphicFrame>
        <p:nvGraphicFramePr>
          <p:cNvPr id="8" name="Content Placeholder 3">
            <a:extLst>
              <a:ext uri="{FF2B5EF4-FFF2-40B4-BE49-F238E27FC236}">
                <a16:creationId xmlns:a16="http://schemas.microsoft.com/office/drawing/2014/main" id="{FF17990B-09AB-4FEF-BDC7-FAC121056FFE}"/>
              </a:ext>
            </a:extLst>
          </p:cNvPr>
          <p:cNvGraphicFramePr>
            <a:graphicFrameLocks/>
          </p:cNvGraphicFramePr>
          <p:nvPr>
            <p:extLst>
              <p:ext uri="{D42A27DB-BD31-4B8C-83A1-F6EECF244321}">
                <p14:modId xmlns:p14="http://schemas.microsoft.com/office/powerpoint/2010/main" val="1966821017"/>
              </p:ext>
            </p:extLst>
          </p:nvPr>
        </p:nvGraphicFramePr>
        <p:xfrm>
          <a:off x="4670240" y="1177935"/>
          <a:ext cx="4185897" cy="4670241"/>
        </p:xfrm>
        <a:graphic>
          <a:graphicData uri="http://schemas.openxmlformats.org/drawingml/2006/table">
            <a:tbl>
              <a:tblPr firstRow="1" bandRow="1">
                <a:tableStyleId>{5C22544A-7EE6-4342-B048-85BDC9FD1C3A}</a:tableStyleId>
              </a:tblPr>
              <a:tblGrid>
                <a:gridCol w="4185897">
                  <a:extLst>
                    <a:ext uri="{9D8B030D-6E8A-4147-A177-3AD203B41FA5}">
                      <a16:colId xmlns:a16="http://schemas.microsoft.com/office/drawing/2014/main" val="3443389190"/>
                    </a:ext>
                  </a:extLst>
                </a:gridCol>
              </a:tblGrid>
              <a:tr h="879914">
                <a:tc>
                  <a:txBody>
                    <a:bodyPr/>
                    <a:lstStyle/>
                    <a:p>
                      <a:pPr algn="ctr"/>
                      <a:r>
                        <a:rPr lang="en-US" sz="2400" dirty="0">
                          <a:solidFill>
                            <a:schemeClr val="bg1"/>
                          </a:solidFill>
                        </a:rPr>
                        <a:t>BEC </a:t>
                      </a:r>
                    </a:p>
                    <a:p>
                      <a:pPr algn="ctr"/>
                      <a:r>
                        <a:rPr lang="en-US" sz="1800" b="0" dirty="0"/>
                        <a:t>(Broward Educator Certification)</a:t>
                      </a:r>
                    </a:p>
                  </a:txBody>
                  <a:tcPr marL="59335" marR="59335" marT="29669" marB="29669"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203483390"/>
                  </a:ext>
                </a:extLst>
              </a:tr>
              <a:tr h="16386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chemeClr val="dk1"/>
                          </a:solidFill>
                          <a:latin typeface="+mn-lt"/>
                          <a:ea typeface="+mn-ea"/>
                          <a:cs typeface="+mn-cs"/>
                        </a:rPr>
                        <a:t>Description:</a:t>
                      </a:r>
                    </a:p>
                    <a:p>
                      <a:pPr algn="ctr"/>
                      <a:r>
                        <a:rPr lang="en-US" sz="1300" b="0" i="0" u="none" strike="noStrike" kern="1200" baseline="0" dirty="0">
                          <a:solidFill>
                            <a:schemeClr val="dk1"/>
                          </a:solidFill>
                          <a:latin typeface="+mn-lt"/>
                          <a:ea typeface="+mn-ea"/>
                          <a:cs typeface="+mn-cs"/>
                        </a:rPr>
                        <a:t>A course‐by‐course one‐year pathway where teachers only take the classes needed towards earning a Professional Certificate. BEC is available at Broward College (BC) and Florida Atlantic University (FAU) and are aligned to the Florida Educator Accomplished Practices (FEAPs). </a:t>
                      </a:r>
                      <a:endParaRPr lang="en-US" sz="1300" dirty="0"/>
                    </a:p>
                  </a:txBody>
                  <a:tcPr marL="59335" marR="59335" marT="29669" marB="29669"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02209122"/>
                  </a:ext>
                </a:extLst>
              </a:tr>
              <a:tr h="860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Requirements</a:t>
                      </a:r>
                      <a:r>
                        <a:rPr lang="en-US" sz="13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Full-time instructional teacher; have a valid Temporary Teaching Certificate</a:t>
                      </a:r>
                      <a:endParaRPr lang="en-US" sz="1300" baseline="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p>
                  </a:txBody>
                  <a:tcPr marL="59335" marR="59335" marT="29669" marB="29669"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89369369"/>
                  </a:ext>
                </a:extLst>
              </a:tr>
              <a:tr h="6534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Recommended for those with 12 semester hours or less (1-4</a:t>
                      </a:r>
                      <a:r>
                        <a:rPr lang="en-US" sz="1300" baseline="0" dirty="0"/>
                        <a:t> courses) coursework needed</a:t>
                      </a:r>
                      <a:endParaRPr lang="en-US" sz="1300" dirty="0"/>
                    </a:p>
                  </a:txBody>
                  <a:tcPr marL="59335" marR="59335" marT="29669" marB="29669"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8328292"/>
                  </a:ext>
                </a:extLst>
              </a:tr>
              <a:tr h="637432">
                <a:tc>
                  <a:txBody>
                    <a:bodyPr/>
                    <a:lstStyle/>
                    <a:p>
                      <a:pPr algn="ctr"/>
                      <a:r>
                        <a:rPr lang="en-US" sz="1300" dirty="0"/>
                        <a:t>Cost: Application fee</a:t>
                      </a:r>
                      <a:r>
                        <a:rPr lang="en-US" sz="1300" baseline="0" dirty="0"/>
                        <a:t> and course materials</a:t>
                      </a:r>
                      <a:endParaRPr lang="en-US" sz="1300" dirty="0"/>
                    </a:p>
                  </a:txBody>
                  <a:tcPr marL="59335" marR="59335" marT="29669" marB="29669"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87156595"/>
                  </a:ext>
                </a:extLst>
              </a:tr>
            </a:tbl>
          </a:graphicData>
        </a:graphic>
      </p:graphicFrame>
      <p:sp>
        <p:nvSpPr>
          <p:cNvPr id="2" name="TextBox 1">
            <a:extLst>
              <a:ext uri="{FF2B5EF4-FFF2-40B4-BE49-F238E27FC236}">
                <a16:creationId xmlns:a16="http://schemas.microsoft.com/office/drawing/2014/main" id="{CD503DBA-66ED-181B-5247-3C98080CFD46}"/>
              </a:ext>
            </a:extLst>
          </p:cNvPr>
          <p:cNvSpPr txBox="1"/>
          <p:nvPr/>
        </p:nvSpPr>
        <p:spPr>
          <a:xfrm>
            <a:off x="613704" y="5878345"/>
            <a:ext cx="8037778" cy="369332"/>
          </a:xfrm>
          <a:prstGeom prst="rect">
            <a:avLst/>
          </a:prstGeom>
          <a:noFill/>
        </p:spPr>
        <p:txBody>
          <a:bodyPr wrap="none" rtlCol="0">
            <a:spAutoFit/>
          </a:bodyPr>
          <a:lstStyle/>
          <a:p>
            <a:r>
              <a:rPr lang="en-US" dirty="0"/>
              <a:t>For information contact: alternativecertification@browardschools.com</a:t>
            </a:r>
          </a:p>
        </p:txBody>
      </p:sp>
    </p:spTree>
    <p:extLst>
      <p:ext uri="{BB962C8B-B14F-4D97-AF65-F5344CB8AC3E}">
        <p14:creationId xmlns:p14="http://schemas.microsoft.com/office/powerpoint/2010/main" val="18914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EA8CC-A577-40A6-9556-6F47794A4EEB}"/>
              </a:ext>
            </a:extLst>
          </p:cNvPr>
          <p:cNvSpPr>
            <a:spLocks noGrp="1"/>
          </p:cNvSpPr>
          <p:nvPr>
            <p:ph idx="1"/>
          </p:nvPr>
        </p:nvSpPr>
        <p:spPr>
          <a:xfrm>
            <a:off x="255373" y="1046205"/>
            <a:ext cx="8448354" cy="5111578"/>
          </a:xfrm>
        </p:spPr>
        <p:txBody>
          <a:bodyPr/>
          <a:lstStyle/>
          <a:p>
            <a:r>
              <a:rPr lang="en-US" sz="1350" dirty="0"/>
              <a:t>Once a teacher has completed all requirements listed on their Statement of Status of Eligibility, they are ready to apply for an upgrade to a professional certificate!</a:t>
            </a:r>
          </a:p>
          <a:p>
            <a:pPr marL="285750" indent="-285750">
              <a:buFont typeface="Arial" panose="020B0604020202020204" pitchFamily="34" charset="0"/>
              <a:buChar char="•"/>
            </a:pPr>
            <a:r>
              <a:rPr lang="en-US" sz="1350" dirty="0"/>
              <a:t>Teachers must ensure all documentation verifying completion of their requirements have been submitted to the FLDOE</a:t>
            </a:r>
          </a:p>
          <a:p>
            <a:pPr marL="285750" indent="-285750">
              <a:buFont typeface="Arial" panose="020B0604020202020204" pitchFamily="34" charset="0"/>
              <a:buChar char="•"/>
            </a:pPr>
            <a:r>
              <a:rPr lang="en-US" sz="1350" dirty="0"/>
              <a:t>Teachers submit the upgrade application and fee online via the FLDOE web site at:  </a:t>
            </a:r>
            <a:r>
              <a:rPr lang="en-US" sz="1350" dirty="0">
                <a:hlinkClick r:id="rId2"/>
              </a:rPr>
              <a:t>https://flcertify.fldoe.org/datamart/login.do</a:t>
            </a:r>
            <a:endParaRPr lang="en-US" sz="1350" dirty="0"/>
          </a:p>
          <a:p>
            <a:pPr marL="285750" indent="-285750">
              <a:buFont typeface="Arial" panose="020B0604020202020204" pitchFamily="34" charset="0"/>
              <a:buChar char="•"/>
            </a:pPr>
            <a:r>
              <a:rPr lang="en-US" sz="1350" b="0" i="0" u="none" strike="noStrike" dirty="0">
                <a:solidFill>
                  <a:srgbClr val="003679"/>
                </a:solidFill>
                <a:effectLst/>
                <a:latin typeface="Century Gothic" panose="020B0502020202020204" pitchFamily="34" charset="0"/>
              </a:rPr>
              <a:t>Email Teaching Experience Verification (CT-113) and State Competency Demonstration Checklist (CDC)Forms to </a:t>
            </a:r>
            <a:r>
              <a:rPr lang="en-US" sz="1350" b="0" i="0" u="sng" strike="noStrike" dirty="0">
                <a:solidFill>
                  <a:srgbClr val="0000FF"/>
                </a:solidFill>
                <a:effectLst/>
                <a:latin typeface="Century Gothic" panose="020B0502020202020204" pitchFamily="34" charset="0"/>
                <a:hlinkClick r:id="rId3"/>
              </a:rPr>
              <a:t>certificationrequests@browardschools.com</a:t>
            </a:r>
            <a:r>
              <a:rPr lang="en-US" sz="1350" b="0" i="0" u="none" strike="noStrike" dirty="0">
                <a:solidFill>
                  <a:srgbClr val="003679"/>
                </a:solidFill>
                <a:effectLst/>
                <a:latin typeface="Century Gothic" panose="020B0502020202020204" pitchFamily="34" charset="0"/>
              </a:rPr>
              <a:t> verifying one year of experience to satisfy one of the professional preparation coursework except for limited English proficiency course and reading course (if not teaching reading or elementary education).</a:t>
            </a:r>
            <a:r>
              <a:rPr lang="en-US" sz="1350" b="0" i="0" dirty="0">
                <a:solidFill>
                  <a:srgbClr val="000000"/>
                </a:solidFill>
                <a:effectLst/>
                <a:latin typeface="Century Gothic" panose="020B0502020202020204" pitchFamily="34" charset="0"/>
              </a:rPr>
              <a:t>​</a:t>
            </a:r>
            <a:endParaRPr lang="en-US" sz="1350" dirty="0">
              <a:solidFill>
                <a:srgbClr val="000000"/>
              </a:solidFill>
              <a:latin typeface="Arial" panose="020B0604020202020204" pitchFamily="34" charset="0"/>
            </a:endParaRPr>
          </a:p>
          <a:p>
            <a:pPr marL="285750" indent="-285750">
              <a:buFont typeface="Arial" panose="020B0604020202020204" pitchFamily="34" charset="0"/>
              <a:buChar char="•"/>
            </a:pPr>
            <a:r>
              <a:rPr lang="en-US" sz="1350" b="0" i="0" dirty="0">
                <a:solidFill>
                  <a:srgbClr val="000000"/>
                </a:solidFill>
                <a:effectLst/>
                <a:latin typeface="Century Gothic" panose="020B0502020202020204" pitchFamily="34" charset="0"/>
              </a:rPr>
              <a:t>​</a:t>
            </a:r>
            <a:r>
              <a:rPr lang="en-US" sz="1350" dirty="0"/>
              <a:t>Teachers should be patient!  It may take approximately eight weeks for the FLDOE to respond.</a:t>
            </a:r>
          </a:p>
          <a:p>
            <a:endParaRPr lang="en-US" dirty="0"/>
          </a:p>
          <a:p>
            <a:endParaRPr lang="en-US" dirty="0"/>
          </a:p>
        </p:txBody>
      </p:sp>
      <p:sp>
        <p:nvSpPr>
          <p:cNvPr id="3" name="Text Placeholder 2">
            <a:extLst>
              <a:ext uri="{FF2B5EF4-FFF2-40B4-BE49-F238E27FC236}">
                <a16:creationId xmlns:a16="http://schemas.microsoft.com/office/drawing/2014/main" id="{3AF8BED6-BE99-4F42-B6AB-2AD1489A3B5D}"/>
              </a:ext>
            </a:extLst>
          </p:cNvPr>
          <p:cNvSpPr>
            <a:spLocks noGrp="1"/>
          </p:cNvSpPr>
          <p:nvPr>
            <p:ph type="body" sz="quarter" idx="13"/>
          </p:nvPr>
        </p:nvSpPr>
        <p:spPr>
          <a:xfrm>
            <a:off x="1004355" y="6242583"/>
            <a:ext cx="6986705" cy="365124"/>
          </a:xfrm>
        </p:spPr>
        <p:txBody>
          <a:bodyPr/>
          <a:lstStyle/>
          <a:p>
            <a:r>
              <a:rPr lang="en-US" dirty="0"/>
              <a:t>TALENT ACQUISITION AND OPERATIONS, INSTRUCTIONAL</a:t>
            </a:r>
          </a:p>
        </p:txBody>
      </p:sp>
      <p:sp>
        <p:nvSpPr>
          <p:cNvPr id="4" name="Title 3">
            <a:extLst>
              <a:ext uri="{FF2B5EF4-FFF2-40B4-BE49-F238E27FC236}">
                <a16:creationId xmlns:a16="http://schemas.microsoft.com/office/drawing/2014/main" id="{39AFF649-B5F1-46CC-9EA8-13E8E77072D8}"/>
              </a:ext>
            </a:extLst>
          </p:cNvPr>
          <p:cNvSpPr>
            <a:spLocks noGrp="1"/>
          </p:cNvSpPr>
          <p:nvPr>
            <p:ph type="title"/>
          </p:nvPr>
        </p:nvSpPr>
        <p:spPr>
          <a:xfrm>
            <a:off x="1948070" y="165100"/>
            <a:ext cx="7022893" cy="716349"/>
          </a:xfrm>
        </p:spPr>
        <p:txBody>
          <a:bodyPr/>
          <a:lstStyle/>
          <a:p>
            <a:r>
              <a:rPr lang="en-US" dirty="0"/>
              <a:t>The Upgrade Application Process</a:t>
            </a:r>
          </a:p>
        </p:txBody>
      </p:sp>
      <p:sp>
        <p:nvSpPr>
          <p:cNvPr id="5" name="Slide Number Placeholder 4">
            <a:extLst>
              <a:ext uri="{FF2B5EF4-FFF2-40B4-BE49-F238E27FC236}">
                <a16:creationId xmlns:a16="http://schemas.microsoft.com/office/drawing/2014/main" id="{3E55BA3B-EA31-40A9-B246-5DAC9E4B074B}"/>
              </a:ext>
            </a:extLst>
          </p:cNvPr>
          <p:cNvSpPr>
            <a:spLocks noGrp="1"/>
          </p:cNvSpPr>
          <p:nvPr>
            <p:ph type="sldNum" sz="quarter" idx="14"/>
          </p:nvPr>
        </p:nvSpPr>
        <p:spPr/>
        <p:txBody>
          <a:bodyPr/>
          <a:lstStyle/>
          <a:p>
            <a:pPr>
              <a:defRPr/>
            </a:pPr>
            <a:fld id="{AE2CB8A7-D30E-49D1-A6B1-596F5C89C8FD}" type="slidenum">
              <a:rPr lang="en-US" b="1" smtClean="0"/>
              <a:pPr>
                <a:defRPr/>
              </a:pPr>
              <a:t>18</a:t>
            </a:fld>
            <a:endParaRPr lang="en-US" b="1" dirty="0"/>
          </a:p>
        </p:txBody>
      </p:sp>
    </p:spTree>
    <p:extLst>
      <p:ext uri="{BB962C8B-B14F-4D97-AF65-F5344CB8AC3E}">
        <p14:creationId xmlns:p14="http://schemas.microsoft.com/office/powerpoint/2010/main" val="254982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927101" y="373711"/>
            <a:ext cx="7450373" cy="500932"/>
          </a:xfrm>
        </p:spPr>
        <p:txBody>
          <a:bodyPr/>
          <a:lstStyle/>
          <a:p>
            <a:r>
              <a:rPr lang="en-US" dirty="0"/>
              <a:t>Extensions for Temporary Certificate Holders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19</a:t>
            </a:fld>
            <a:endParaRPr lang="en-US" b="1" dirty="0"/>
          </a:p>
        </p:txBody>
      </p:sp>
      <p:sp>
        <p:nvSpPr>
          <p:cNvPr id="6" name="Content Placeholder 1">
            <a:extLst>
              <a:ext uri="{FF2B5EF4-FFF2-40B4-BE49-F238E27FC236}">
                <a16:creationId xmlns:a16="http://schemas.microsoft.com/office/drawing/2014/main" id="{A8ACE753-90A2-4DCF-B2CC-4E6585EF416E}"/>
              </a:ext>
            </a:extLst>
          </p:cNvPr>
          <p:cNvSpPr txBox="1">
            <a:spLocks/>
          </p:cNvSpPr>
          <p:nvPr/>
        </p:nvSpPr>
        <p:spPr>
          <a:xfrm>
            <a:off x="282271" y="1375082"/>
            <a:ext cx="8420431" cy="4725037"/>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300" b="1" i="1" dirty="0"/>
              <a:t>Teachers should make best efforts to satisfy all requirements to upgrade to a professional certificate; extensions will not be considered until approximately March</a:t>
            </a:r>
          </a:p>
          <a:p>
            <a:pPr>
              <a:buFont typeface="Wingdings" panose="05000000000000000000" pitchFamily="2" charset="2"/>
              <a:buChar char="Ø"/>
            </a:pPr>
            <a:r>
              <a:rPr lang="en-US" sz="1300" dirty="0"/>
              <a:t>Teachers who need to request an extension:</a:t>
            </a:r>
          </a:p>
          <a:p>
            <a:pPr lvl="1">
              <a:buFont typeface="Wingdings" panose="05000000000000000000" pitchFamily="2" charset="2"/>
              <a:buChar char="Ø"/>
            </a:pPr>
            <a:r>
              <a:rPr lang="en-US" sz="1300" dirty="0"/>
              <a:t>Must speak with their principal; principal to review what requirements the teacher has completed to date (e.g. teacher should have completed a significant portion of upgrade requirements to show due diligence)</a:t>
            </a:r>
          </a:p>
          <a:p>
            <a:pPr lvl="1">
              <a:buFont typeface="Wingdings" panose="05000000000000000000" pitchFamily="2" charset="2"/>
              <a:buChar char="Ø"/>
            </a:pPr>
            <a:r>
              <a:rPr lang="en-US" sz="1300" dirty="0"/>
              <a:t>Teacher must submit letter indicating detailed reason(s) on need for extension to principal</a:t>
            </a:r>
          </a:p>
          <a:p>
            <a:pPr lvl="1">
              <a:buFont typeface="Wingdings" panose="05000000000000000000" pitchFamily="2" charset="2"/>
              <a:buChar char="Ø"/>
            </a:pPr>
            <a:r>
              <a:rPr lang="en-US" sz="1300" dirty="0"/>
              <a:t>Teacher must submit supporting documentation to principal (required if request for extension is related to medical reasons)</a:t>
            </a:r>
          </a:p>
          <a:p>
            <a:pPr lvl="1">
              <a:buFont typeface="Wingdings" panose="05000000000000000000" pitchFamily="2" charset="2"/>
              <a:buChar char="Ø"/>
            </a:pPr>
            <a:r>
              <a:rPr lang="en-US" sz="1300" dirty="0"/>
              <a:t>Teacher needs to complete a CT 105 form required by FLDOE</a:t>
            </a:r>
          </a:p>
          <a:p>
            <a:pPr lvl="1">
              <a:buFont typeface="Wingdings" panose="05000000000000000000" pitchFamily="2" charset="2"/>
              <a:buChar char="Ø"/>
            </a:pPr>
            <a:r>
              <a:rPr lang="en-US" sz="1300" dirty="0"/>
              <a:t>Principal must obtain letter from the head of the charter school’s governing board (must be on charter letterhead, must include the request for extension and the reason, teacher’s certificate number, last four numbers of teacher’s social security number,  and must be signed)</a:t>
            </a:r>
          </a:p>
          <a:p>
            <a:pPr lvl="1">
              <a:buFont typeface="Wingdings" panose="05000000000000000000" pitchFamily="2" charset="2"/>
              <a:buChar char="Ø"/>
            </a:pPr>
            <a:r>
              <a:rPr lang="en-US" sz="1300" dirty="0"/>
              <a:t>Principal must submit extension request, list of all requirements (exams and required courses) the</a:t>
            </a:r>
            <a:r>
              <a:rPr lang="en-US" sz="1300" dirty="0">
                <a:solidFill>
                  <a:srgbClr val="FF0000"/>
                </a:solidFill>
              </a:rPr>
              <a:t> </a:t>
            </a:r>
            <a:r>
              <a:rPr lang="en-US" sz="1300" dirty="0"/>
              <a:t>teacher has competed toward their professional certificate to date, teacher’s letter of explanation, completed CT105 form, letter from head of charter board, and all supporting documentation to:  </a:t>
            </a:r>
            <a:r>
              <a:rPr lang="en-US" sz="1300" dirty="0">
                <a:hlinkClick r:id="rId2"/>
              </a:rPr>
              <a:t>certificationrequests@browardschools.com</a:t>
            </a:r>
            <a:r>
              <a:rPr lang="en-US" sz="1300" dirty="0"/>
              <a:t>  with subject: “</a:t>
            </a:r>
            <a:r>
              <a:rPr lang="en-US" sz="1300" i="1" dirty="0"/>
              <a:t>Charter Request for Extension</a:t>
            </a:r>
            <a:r>
              <a:rPr lang="en-US" sz="1300" dirty="0"/>
              <a:t>”</a:t>
            </a:r>
          </a:p>
          <a:p>
            <a:pPr lvl="1">
              <a:buFont typeface="Wingdings" panose="05000000000000000000" pitchFamily="2" charset="2"/>
              <a:buChar char="Ø"/>
            </a:pPr>
            <a:r>
              <a:rPr lang="en-US" sz="1300" b="1" dirty="0"/>
              <a:t>NOTE: </a:t>
            </a:r>
            <a:r>
              <a:rPr lang="en-US" sz="1300" dirty="0"/>
              <a:t>The inability to pass an exam is not a valid reason to request an extension</a:t>
            </a:r>
          </a:p>
          <a:p>
            <a:pPr>
              <a:buFont typeface="Wingdings" panose="05000000000000000000" pitchFamily="2" charset="2"/>
              <a:buChar char="Ø"/>
            </a:pPr>
            <a:endParaRPr lang="en-US" sz="2200" dirty="0"/>
          </a:p>
          <a:p>
            <a:pPr marL="0" indent="0">
              <a:buNone/>
            </a:pPr>
            <a:r>
              <a:rPr lang="en-US" sz="2000" dirty="0"/>
              <a:t> </a:t>
            </a:r>
          </a:p>
          <a:p>
            <a:endParaRPr lang="en-US" dirty="0"/>
          </a:p>
        </p:txBody>
      </p:sp>
    </p:spTree>
    <p:extLst>
      <p:ext uri="{BB962C8B-B14F-4D97-AF65-F5344CB8AC3E}">
        <p14:creationId xmlns:p14="http://schemas.microsoft.com/office/powerpoint/2010/main" val="387980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5038FF-3A93-4B8A-A729-8FF521DEB375}"/>
              </a:ext>
            </a:extLst>
          </p:cNvPr>
          <p:cNvSpPr>
            <a:spLocks noGrp="1"/>
          </p:cNvSpPr>
          <p:nvPr>
            <p:ph type="body" sz="quarter" idx="13"/>
          </p:nvPr>
        </p:nvSpPr>
        <p:spPr>
          <a:xfrm>
            <a:off x="927101" y="6242583"/>
            <a:ext cx="6563028" cy="365124"/>
          </a:xfrm>
        </p:spPr>
        <p:txBody>
          <a:bodyPr/>
          <a:lstStyle/>
          <a:p>
            <a:r>
              <a:rPr lang="en-US" dirty="0"/>
              <a:t>Talent acquisition and operations, instructional</a:t>
            </a:r>
          </a:p>
        </p:txBody>
      </p:sp>
      <p:sp>
        <p:nvSpPr>
          <p:cNvPr id="5" name="Slide Number Placeholder 4">
            <a:extLst>
              <a:ext uri="{FF2B5EF4-FFF2-40B4-BE49-F238E27FC236}">
                <a16:creationId xmlns:a16="http://schemas.microsoft.com/office/drawing/2014/main" id="{44F7D9EA-5A42-40BF-B74C-2923A7498431}"/>
              </a:ext>
            </a:extLst>
          </p:cNvPr>
          <p:cNvSpPr>
            <a:spLocks noGrp="1"/>
          </p:cNvSpPr>
          <p:nvPr>
            <p:ph type="sldNum" sz="quarter" idx="15"/>
          </p:nvPr>
        </p:nvSpPr>
        <p:spPr/>
        <p:txBody>
          <a:bodyPr/>
          <a:lstStyle/>
          <a:p>
            <a:pPr>
              <a:defRPr/>
            </a:pPr>
            <a:fld id="{AE2CB8A7-D30E-49D1-A6B1-596F5C89C8FD}" type="slidenum">
              <a:rPr lang="en-US" smtClean="0"/>
              <a:pPr>
                <a:defRPr/>
              </a:pPr>
              <a:t>2</a:t>
            </a:fld>
            <a:endParaRPr lang="en-US" dirty="0"/>
          </a:p>
        </p:txBody>
      </p:sp>
      <p:sp>
        <p:nvSpPr>
          <p:cNvPr id="8" name="Rectangle 7">
            <a:extLst>
              <a:ext uri="{FF2B5EF4-FFF2-40B4-BE49-F238E27FC236}">
                <a16:creationId xmlns:a16="http://schemas.microsoft.com/office/drawing/2014/main" id="{65C4A63F-1CE5-4313-9BEC-CB70EB3B7E85}"/>
              </a:ext>
            </a:extLst>
          </p:cNvPr>
          <p:cNvSpPr/>
          <p:nvPr/>
        </p:nvSpPr>
        <p:spPr>
          <a:xfrm>
            <a:off x="3206846" y="250293"/>
            <a:ext cx="2539478"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TOPICS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TextBox 8">
            <a:extLst>
              <a:ext uri="{FF2B5EF4-FFF2-40B4-BE49-F238E27FC236}">
                <a16:creationId xmlns:a16="http://schemas.microsoft.com/office/drawing/2014/main" id="{6106C82C-F6CB-42C5-862E-6E1ABC134371}"/>
              </a:ext>
            </a:extLst>
          </p:cNvPr>
          <p:cNvSpPr txBox="1"/>
          <p:nvPr/>
        </p:nvSpPr>
        <p:spPr>
          <a:xfrm>
            <a:off x="931220" y="1598212"/>
            <a:ext cx="7111668" cy="3416320"/>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Establishing Eligibility</a:t>
            </a:r>
          </a:p>
          <a:p>
            <a:endParaRPr lang="en-US" sz="2400" dirty="0"/>
          </a:p>
          <a:p>
            <a:pPr marL="285750" indent="-285750">
              <a:buFont typeface="Wingdings" panose="05000000000000000000" pitchFamily="2" charset="2"/>
              <a:buChar char="ü"/>
            </a:pPr>
            <a:r>
              <a:rPr lang="en-US" sz="2400" dirty="0"/>
              <a:t>Certificate Issuance</a:t>
            </a:r>
          </a:p>
          <a:p>
            <a:endParaRPr lang="en-US" sz="2400" dirty="0"/>
          </a:p>
          <a:p>
            <a:pPr marL="285750" indent="-285750">
              <a:buFont typeface="Wingdings" panose="05000000000000000000" pitchFamily="2" charset="2"/>
              <a:buChar char="ü"/>
            </a:pPr>
            <a:r>
              <a:rPr lang="en-US" sz="2400" dirty="0"/>
              <a:t>Temporary Certificate Upgrade</a:t>
            </a:r>
          </a:p>
          <a:p>
            <a:endParaRPr lang="en-US" sz="2400" dirty="0"/>
          </a:p>
          <a:p>
            <a:pPr marL="285750" indent="-285750">
              <a:buFont typeface="Wingdings" panose="05000000000000000000" pitchFamily="2" charset="2"/>
              <a:buChar char="ü"/>
            </a:pPr>
            <a:r>
              <a:rPr lang="en-US" sz="2400" dirty="0"/>
              <a:t>Professional Renewal </a:t>
            </a:r>
          </a:p>
          <a:p>
            <a:endParaRPr lang="en-US" sz="2400" dirty="0"/>
          </a:p>
          <a:p>
            <a:pPr marL="285750" indent="-285750">
              <a:buFont typeface="Wingdings" panose="05000000000000000000" pitchFamily="2" charset="2"/>
              <a:buChar char="ü"/>
            </a:pPr>
            <a:r>
              <a:rPr lang="en-US" sz="2400" dirty="0"/>
              <a:t>Out-of-Field</a:t>
            </a:r>
          </a:p>
        </p:txBody>
      </p:sp>
    </p:spTree>
    <p:extLst>
      <p:ext uri="{BB962C8B-B14F-4D97-AF65-F5344CB8AC3E}">
        <p14:creationId xmlns:p14="http://schemas.microsoft.com/office/powerpoint/2010/main" val="110180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927101" y="492980"/>
            <a:ext cx="7450373" cy="500932"/>
          </a:xfrm>
        </p:spPr>
        <p:txBody>
          <a:bodyPr/>
          <a:lstStyle/>
          <a:p>
            <a:r>
              <a:rPr lang="en-US" dirty="0"/>
              <a:t>Extensions for Temporary Certificate Holders</a:t>
            </a:r>
            <a:br>
              <a:rPr lang="en-US" dirty="0"/>
            </a:br>
            <a:r>
              <a:rPr lang="en-US" dirty="0"/>
              <a:t>(cont’d)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20</a:t>
            </a:fld>
            <a:endParaRPr lang="en-US" b="1" dirty="0"/>
          </a:p>
        </p:txBody>
      </p:sp>
      <p:sp>
        <p:nvSpPr>
          <p:cNvPr id="6" name="Content Placeholder 1">
            <a:extLst>
              <a:ext uri="{FF2B5EF4-FFF2-40B4-BE49-F238E27FC236}">
                <a16:creationId xmlns:a16="http://schemas.microsoft.com/office/drawing/2014/main" id="{A8ACE753-90A2-4DCF-B2CC-4E6585EF416E}"/>
              </a:ext>
            </a:extLst>
          </p:cNvPr>
          <p:cNvSpPr txBox="1">
            <a:spLocks/>
          </p:cNvSpPr>
          <p:nvPr/>
        </p:nvSpPr>
        <p:spPr>
          <a:xfrm>
            <a:off x="361784" y="2390477"/>
            <a:ext cx="8420431" cy="2556607"/>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a:t>Once TAO has reviewed the extension request, TAO will:</a:t>
            </a:r>
          </a:p>
          <a:p>
            <a:pPr lvl="1">
              <a:buFont typeface="Wingdings" panose="05000000000000000000" pitchFamily="2" charset="2"/>
              <a:buChar char="Ø"/>
            </a:pPr>
            <a:r>
              <a:rPr lang="en-US" sz="1400" dirty="0"/>
              <a:t>Submit charter board letter to the FLDOE officially requesting the extension</a:t>
            </a:r>
          </a:p>
          <a:p>
            <a:pPr lvl="1">
              <a:buFont typeface="Wingdings" panose="05000000000000000000" pitchFamily="2" charset="2"/>
              <a:buChar char="Ø"/>
            </a:pPr>
            <a:r>
              <a:rPr lang="en-US" sz="1400" dirty="0"/>
              <a:t>Open an extension application for the teacher at the FLDOE</a:t>
            </a:r>
          </a:p>
          <a:p>
            <a:pPr lvl="1">
              <a:buFont typeface="Wingdings" panose="05000000000000000000" pitchFamily="2" charset="2"/>
              <a:buChar char="Ø"/>
            </a:pPr>
            <a:r>
              <a:rPr lang="en-US" sz="1400" dirty="0"/>
              <a:t>Send the teacher an email requesting the teacher submit the associated application fee (required after the extension application is opened by TAO)</a:t>
            </a:r>
          </a:p>
          <a:p>
            <a:pPr lvl="1">
              <a:buFont typeface="Wingdings" panose="05000000000000000000" pitchFamily="2" charset="2"/>
              <a:buChar char="Ø"/>
            </a:pPr>
            <a:r>
              <a:rPr lang="en-US" sz="1400" dirty="0"/>
              <a:t>TAO will upload form CT105 to the FLDOE</a:t>
            </a:r>
          </a:p>
          <a:p>
            <a:pPr lvl="1">
              <a:buFont typeface="Wingdings" panose="05000000000000000000" pitchFamily="2" charset="2"/>
              <a:buChar char="Ø"/>
            </a:pPr>
            <a:r>
              <a:rPr lang="en-US" sz="1400" dirty="0"/>
              <a:t>Extensions to temporary certificates are for two years</a:t>
            </a:r>
          </a:p>
          <a:p>
            <a:pPr>
              <a:buFont typeface="Wingdings" panose="05000000000000000000" pitchFamily="2" charset="2"/>
              <a:buChar char="Ø"/>
            </a:pPr>
            <a:endParaRPr lang="en-US" sz="2200" dirty="0"/>
          </a:p>
          <a:p>
            <a:pPr marL="0" indent="0">
              <a:buNone/>
            </a:pPr>
            <a:r>
              <a:rPr lang="en-US" sz="2000" dirty="0"/>
              <a:t> </a:t>
            </a:r>
          </a:p>
          <a:p>
            <a:endParaRPr lang="en-US" dirty="0"/>
          </a:p>
        </p:txBody>
      </p:sp>
    </p:spTree>
    <p:extLst>
      <p:ext uri="{BB962C8B-B14F-4D97-AF65-F5344CB8AC3E}">
        <p14:creationId xmlns:p14="http://schemas.microsoft.com/office/powerpoint/2010/main" val="62193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927101" y="492980"/>
            <a:ext cx="7450373" cy="500932"/>
          </a:xfrm>
        </p:spPr>
        <p:txBody>
          <a:bodyPr/>
          <a:lstStyle/>
          <a:p>
            <a:r>
              <a:rPr lang="en-US" dirty="0"/>
              <a:t>Extensions for Temporary Certificate Holders</a:t>
            </a:r>
            <a:br>
              <a:rPr lang="en-US" dirty="0"/>
            </a:br>
            <a:r>
              <a:rPr lang="en-US" dirty="0"/>
              <a:t>(cont’d)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21</a:t>
            </a:fld>
            <a:endParaRPr lang="en-US" b="1" dirty="0"/>
          </a:p>
        </p:txBody>
      </p:sp>
      <p:sp>
        <p:nvSpPr>
          <p:cNvPr id="2" name="Rectangle 1">
            <a:extLst>
              <a:ext uri="{FF2B5EF4-FFF2-40B4-BE49-F238E27FC236}">
                <a16:creationId xmlns:a16="http://schemas.microsoft.com/office/drawing/2014/main" id="{E48BCE4D-E884-455E-A433-6E8B8918DF51}"/>
              </a:ext>
            </a:extLst>
          </p:cNvPr>
          <p:cNvSpPr/>
          <p:nvPr/>
        </p:nvSpPr>
        <p:spPr>
          <a:xfrm>
            <a:off x="274637" y="1554891"/>
            <a:ext cx="8594726" cy="4524315"/>
          </a:xfrm>
          <a:prstGeom prst="rect">
            <a:avLst/>
          </a:prstGeom>
        </p:spPr>
        <p:txBody>
          <a:bodyPr wrap="square">
            <a:spAutoFit/>
          </a:bodyPr>
          <a:lstStyle/>
          <a:p>
            <a:r>
              <a:rPr lang="en-US" b="1" dirty="0">
                <a:solidFill>
                  <a:srgbClr val="000000"/>
                </a:solidFill>
              </a:rPr>
              <a:t>Highly Effective Rating:</a:t>
            </a:r>
          </a:p>
          <a:p>
            <a:endParaRPr lang="en-US" sz="1400" dirty="0">
              <a:solidFill>
                <a:srgbClr val="000000"/>
              </a:solidFill>
            </a:endParaRPr>
          </a:p>
          <a:p>
            <a:pPr>
              <a:buFont typeface="Arial" panose="020B0604020202020204" pitchFamily="34" charset="0"/>
              <a:buChar char="•"/>
            </a:pPr>
            <a:r>
              <a:rPr lang="en-US" sz="1600" dirty="0">
                <a:solidFill>
                  <a:srgbClr val="000000"/>
                </a:solidFill>
              </a:rPr>
              <a:t>Teacher must have copy of most recent evaluation indicating an overall rating of Highly Effective</a:t>
            </a:r>
          </a:p>
          <a:p>
            <a:pPr>
              <a:buFont typeface="Arial" panose="020B0604020202020204" pitchFamily="34" charset="0"/>
              <a:buChar char="•"/>
            </a:pPr>
            <a:r>
              <a:rPr lang="en-US" sz="1600" dirty="0">
                <a:solidFill>
                  <a:srgbClr val="000000"/>
                </a:solidFill>
              </a:rPr>
              <a:t>Teacher must complete CT105 Form required by the FLDOE</a:t>
            </a:r>
          </a:p>
          <a:p>
            <a:pPr>
              <a:buFont typeface="Arial" panose="020B0604020202020204" pitchFamily="34" charset="0"/>
              <a:buChar char="•"/>
            </a:pPr>
            <a:r>
              <a:rPr lang="en-US" sz="1600" dirty="0">
                <a:solidFill>
                  <a:srgbClr val="000000"/>
                </a:solidFill>
              </a:rPr>
              <a:t>Principal must obtain letter from the head of the charter school’s governing board </a:t>
            </a:r>
          </a:p>
          <a:p>
            <a:r>
              <a:rPr lang="en-US" sz="1600" dirty="0">
                <a:solidFill>
                  <a:srgbClr val="000000"/>
                </a:solidFill>
              </a:rPr>
              <a:t>(must be on charter letterhead, must include the request for extension and the reason, teacher’s certificate number, last four numbers of teacher’s social security number, and must be signed)</a:t>
            </a:r>
          </a:p>
          <a:p>
            <a:pPr>
              <a:buFont typeface="Arial" panose="020B0604020202020204" pitchFamily="34" charset="0"/>
              <a:buChar char="•"/>
            </a:pPr>
            <a:r>
              <a:rPr lang="en-US" sz="1600" dirty="0">
                <a:solidFill>
                  <a:srgbClr val="000000"/>
                </a:solidFill>
              </a:rPr>
              <a:t>Principal to submit copy of evaluation, completed CT105 form, and letter from head of charter board to: </a:t>
            </a:r>
            <a:r>
              <a:rPr lang="en-US" sz="1600" dirty="0">
                <a:solidFill>
                  <a:srgbClr val="000000"/>
                </a:solidFill>
                <a:hlinkClick r:id="rId2"/>
              </a:rPr>
              <a:t>certificationrequests@browardschools.com</a:t>
            </a:r>
            <a:r>
              <a:rPr lang="en-US" sz="1600" dirty="0">
                <a:solidFill>
                  <a:srgbClr val="000000"/>
                </a:solidFill>
              </a:rPr>
              <a:t> with subject: “</a:t>
            </a:r>
            <a:r>
              <a:rPr lang="en-US" sz="1600" i="1" dirty="0">
                <a:solidFill>
                  <a:srgbClr val="000000"/>
                </a:solidFill>
              </a:rPr>
              <a:t>Charter Request for Extension</a:t>
            </a:r>
            <a:r>
              <a:rPr lang="en-US" sz="1600" dirty="0">
                <a:solidFill>
                  <a:srgbClr val="000000"/>
                </a:solidFill>
              </a:rPr>
              <a:t>”</a:t>
            </a:r>
          </a:p>
          <a:p>
            <a:pPr>
              <a:buFont typeface="Arial" panose="020B0604020202020204" pitchFamily="34" charset="0"/>
              <a:buChar char="•"/>
            </a:pPr>
            <a:r>
              <a:rPr lang="en-US" sz="1600" dirty="0">
                <a:solidFill>
                  <a:srgbClr val="000000"/>
                </a:solidFill>
              </a:rPr>
              <a:t>Once TAO has reviewed the extension request, TAO will:</a:t>
            </a:r>
          </a:p>
          <a:p>
            <a:pPr marL="742950" lvl="1" indent="-285750">
              <a:buFont typeface="Arial" panose="020B0604020202020204" pitchFamily="34" charset="0"/>
              <a:buChar char="•"/>
            </a:pPr>
            <a:r>
              <a:rPr lang="en-US" sz="1600" dirty="0">
                <a:solidFill>
                  <a:srgbClr val="000000"/>
                </a:solidFill>
              </a:rPr>
              <a:t>Submit charter board letter to the FLDOE officially requesting the extension</a:t>
            </a:r>
          </a:p>
          <a:p>
            <a:pPr marL="742950" lvl="1" indent="-285750">
              <a:buFont typeface="Arial" panose="020B0604020202020204" pitchFamily="34" charset="0"/>
              <a:buChar char="•"/>
            </a:pPr>
            <a:r>
              <a:rPr lang="en-US" sz="1600" dirty="0">
                <a:solidFill>
                  <a:srgbClr val="000000"/>
                </a:solidFill>
              </a:rPr>
              <a:t>Open an extension application for the teacher at the FLDOE</a:t>
            </a:r>
          </a:p>
          <a:p>
            <a:pPr marL="742950" lvl="1" indent="-285750">
              <a:buFont typeface="Arial" panose="020B0604020202020204" pitchFamily="34" charset="0"/>
              <a:buChar char="•"/>
            </a:pPr>
            <a:r>
              <a:rPr lang="en-US" sz="1600" dirty="0">
                <a:solidFill>
                  <a:srgbClr val="000000"/>
                </a:solidFill>
              </a:rPr>
              <a:t>Send the teacher an email requesting the teacher submit the associated application fee (required after the extension application is opened by TAO)</a:t>
            </a:r>
          </a:p>
          <a:p>
            <a:pPr marL="742950" lvl="1" indent="-285750">
              <a:buFont typeface="Arial" panose="020B0604020202020204" pitchFamily="34" charset="0"/>
              <a:buChar char="•"/>
            </a:pPr>
            <a:r>
              <a:rPr lang="en-US" sz="1600" dirty="0">
                <a:solidFill>
                  <a:srgbClr val="000000"/>
                </a:solidFill>
              </a:rPr>
              <a:t>TAO will upload form CT105 to the FLDOE</a:t>
            </a:r>
          </a:p>
        </p:txBody>
      </p:sp>
    </p:spTree>
    <p:extLst>
      <p:ext uri="{BB962C8B-B14F-4D97-AF65-F5344CB8AC3E}">
        <p14:creationId xmlns:p14="http://schemas.microsoft.com/office/powerpoint/2010/main" val="366646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87131-CC62-44CA-8780-98822FF7CD02}"/>
              </a:ext>
            </a:extLst>
          </p:cNvPr>
          <p:cNvSpPr>
            <a:spLocks noGrp="1"/>
          </p:cNvSpPr>
          <p:nvPr>
            <p:ph type="body" sz="quarter" idx="13"/>
          </p:nvPr>
        </p:nvSpPr>
        <p:spPr>
          <a:xfrm>
            <a:off x="927100" y="6242583"/>
            <a:ext cx="7119619" cy="365124"/>
          </a:xfrm>
        </p:spPr>
        <p:txBody>
          <a:bodyPr/>
          <a:lstStyle/>
          <a:p>
            <a:r>
              <a:rPr lang="en-US" dirty="0"/>
              <a:t>TALENT ACQUISITION AND OPERATIONS, INSTRUCTIONAL</a:t>
            </a:r>
          </a:p>
        </p:txBody>
      </p:sp>
      <p:sp>
        <p:nvSpPr>
          <p:cNvPr id="4" name="Slide Number Placeholder 3">
            <a:extLst>
              <a:ext uri="{FF2B5EF4-FFF2-40B4-BE49-F238E27FC236}">
                <a16:creationId xmlns:a16="http://schemas.microsoft.com/office/drawing/2014/main" id="{C573ACA7-45EF-4594-AA76-264E52AB7706}"/>
              </a:ext>
            </a:extLst>
          </p:cNvPr>
          <p:cNvSpPr>
            <a:spLocks noGrp="1"/>
          </p:cNvSpPr>
          <p:nvPr>
            <p:ph type="sldNum" sz="quarter" idx="15"/>
          </p:nvPr>
        </p:nvSpPr>
        <p:spPr/>
        <p:txBody>
          <a:bodyPr/>
          <a:lstStyle/>
          <a:p>
            <a:pPr>
              <a:defRPr/>
            </a:pPr>
            <a:fld id="{28DE8259-C078-4005-81C2-4F4508653EBD}" type="slidenum">
              <a:rPr lang="en-US" b="1" smtClean="0"/>
              <a:pPr>
                <a:defRPr/>
              </a:pPr>
              <a:t>22</a:t>
            </a:fld>
            <a:endParaRPr lang="en-US" b="1" dirty="0"/>
          </a:p>
        </p:txBody>
      </p:sp>
      <p:sp>
        <p:nvSpPr>
          <p:cNvPr id="5" name="TextBox 4">
            <a:extLst>
              <a:ext uri="{FF2B5EF4-FFF2-40B4-BE49-F238E27FC236}">
                <a16:creationId xmlns:a16="http://schemas.microsoft.com/office/drawing/2014/main" id="{FC817EDB-DAE6-4DD7-AE3A-BAE177D8E419}"/>
              </a:ext>
            </a:extLst>
          </p:cNvPr>
          <p:cNvSpPr txBox="1"/>
          <p:nvPr/>
        </p:nvSpPr>
        <p:spPr>
          <a:xfrm>
            <a:off x="348255" y="805773"/>
            <a:ext cx="8277308" cy="4524315"/>
          </a:xfrm>
          <a:prstGeom prst="rect">
            <a:avLst/>
          </a:prstGeom>
          <a:noFill/>
        </p:spPr>
        <p:txBody>
          <a:bodyPr wrap="square" rtlCol="0">
            <a:spAutoFit/>
          </a:bodyPr>
          <a:lstStyle/>
          <a:p>
            <a:r>
              <a:rPr lang="en-US" b="1" dirty="0"/>
              <a:t>General Notes/Reminders:</a:t>
            </a:r>
          </a:p>
          <a:p>
            <a:endParaRPr lang="en-US" dirty="0"/>
          </a:p>
          <a:p>
            <a:pPr marL="285750" indent="-285750">
              <a:buFont typeface="Wingdings" panose="05000000000000000000" pitchFamily="2" charset="2"/>
              <a:buChar char="Ø"/>
            </a:pPr>
            <a:r>
              <a:rPr lang="en-US" dirty="0"/>
              <a:t>Out-of-field training requirements (including those related to ESOL) are not associated with satisfying requirements to upgrade to a professional certificate.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FLDOE automatically receives FTCE exam score reports.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FLDOE will only accept transcripts as official if they receive original hard copy transcripts OR if they receive electronically transmitted transcripts through the SPEEDE or FASTER systems.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If in doubt about whether a course is applicable toward satisfying a professional preparation course requirement, teachers should contact the FLDOE at </a:t>
            </a:r>
            <a:r>
              <a:rPr lang="en-US" dirty="0">
                <a:hlinkClick r:id="rId2"/>
              </a:rPr>
              <a:t>FLCertify@fldoe.org</a:t>
            </a:r>
            <a:r>
              <a:rPr lang="en-US" dirty="0"/>
              <a:t> - must have available the university name, course title and prefix, and course description.</a:t>
            </a:r>
          </a:p>
        </p:txBody>
      </p:sp>
    </p:spTree>
    <p:extLst>
      <p:ext uri="{BB962C8B-B14F-4D97-AF65-F5344CB8AC3E}">
        <p14:creationId xmlns:p14="http://schemas.microsoft.com/office/powerpoint/2010/main" val="188222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8BED6-BE99-4F42-B6AB-2AD1489A3B5D}"/>
              </a:ext>
            </a:extLst>
          </p:cNvPr>
          <p:cNvSpPr>
            <a:spLocks noGrp="1"/>
          </p:cNvSpPr>
          <p:nvPr>
            <p:ph type="body" sz="quarter" idx="13"/>
          </p:nvPr>
        </p:nvSpPr>
        <p:spPr>
          <a:xfrm>
            <a:off x="1004355" y="6242583"/>
            <a:ext cx="6986705" cy="365124"/>
          </a:xfrm>
        </p:spPr>
        <p:txBody>
          <a:bodyPr/>
          <a:lstStyle/>
          <a:p>
            <a:r>
              <a:rPr lang="en-US" dirty="0"/>
              <a:t>TALENT ACQUISITION AND OPERATIONS, INSTRUCTIONAL</a:t>
            </a:r>
          </a:p>
        </p:txBody>
      </p:sp>
      <p:sp>
        <p:nvSpPr>
          <p:cNvPr id="4" name="Title 3">
            <a:extLst>
              <a:ext uri="{FF2B5EF4-FFF2-40B4-BE49-F238E27FC236}">
                <a16:creationId xmlns:a16="http://schemas.microsoft.com/office/drawing/2014/main" id="{39AFF649-B5F1-46CC-9EA8-13E8E77072D8}"/>
              </a:ext>
            </a:extLst>
          </p:cNvPr>
          <p:cNvSpPr>
            <a:spLocks noGrp="1"/>
          </p:cNvSpPr>
          <p:nvPr>
            <p:ph type="title"/>
          </p:nvPr>
        </p:nvSpPr>
        <p:spPr>
          <a:xfrm>
            <a:off x="1948070" y="165100"/>
            <a:ext cx="7022893" cy="954088"/>
          </a:xfrm>
        </p:spPr>
        <p:txBody>
          <a:bodyPr/>
          <a:lstStyle/>
          <a:p>
            <a:r>
              <a:rPr lang="en-US" dirty="0"/>
              <a:t>Professional Certificate Renewals</a:t>
            </a:r>
          </a:p>
        </p:txBody>
      </p:sp>
      <p:sp>
        <p:nvSpPr>
          <p:cNvPr id="5" name="Slide Number Placeholder 4">
            <a:extLst>
              <a:ext uri="{FF2B5EF4-FFF2-40B4-BE49-F238E27FC236}">
                <a16:creationId xmlns:a16="http://schemas.microsoft.com/office/drawing/2014/main" id="{3E55BA3B-EA31-40A9-B246-5DAC9E4B074B}"/>
              </a:ext>
            </a:extLst>
          </p:cNvPr>
          <p:cNvSpPr>
            <a:spLocks noGrp="1"/>
          </p:cNvSpPr>
          <p:nvPr>
            <p:ph type="sldNum" sz="quarter" idx="14"/>
          </p:nvPr>
        </p:nvSpPr>
        <p:spPr/>
        <p:txBody>
          <a:bodyPr/>
          <a:lstStyle/>
          <a:p>
            <a:pPr>
              <a:defRPr/>
            </a:pPr>
            <a:fld id="{AE2CB8A7-D30E-49D1-A6B1-596F5C89C8FD}" type="slidenum">
              <a:rPr lang="en-US" b="1" smtClean="0"/>
              <a:pPr>
                <a:defRPr/>
              </a:pPr>
              <a:t>23</a:t>
            </a:fld>
            <a:endParaRPr lang="en-US" b="1" dirty="0"/>
          </a:p>
        </p:txBody>
      </p:sp>
      <p:sp>
        <p:nvSpPr>
          <p:cNvPr id="8" name="Subtitle 2">
            <a:extLst>
              <a:ext uri="{FF2B5EF4-FFF2-40B4-BE49-F238E27FC236}">
                <a16:creationId xmlns:a16="http://schemas.microsoft.com/office/drawing/2014/main" id="{9E269E64-8F48-435F-A0C2-629C48092AA0}"/>
              </a:ext>
            </a:extLst>
          </p:cNvPr>
          <p:cNvSpPr>
            <a:spLocks noGrp="1"/>
          </p:cNvSpPr>
          <p:nvPr>
            <p:ph idx="1"/>
          </p:nvPr>
        </p:nvSpPr>
        <p:spPr>
          <a:xfrm>
            <a:off x="429370" y="1269580"/>
            <a:ext cx="8274893" cy="3995674"/>
          </a:xfrm>
        </p:spPr>
        <p:txBody>
          <a:bodyPr anchor="ctr">
            <a:normAutofit fontScale="25000" lnSpcReduction="20000"/>
          </a:bodyPr>
          <a:lstStyle/>
          <a:p>
            <a:pPr marL="342900" indent="-342900" eaLnBrk="1" fontAlgn="auto" hangingPunct="1">
              <a:spcAft>
                <a:spcPts val="0"/>
              </a:spcAft>
              <a:buFont typeface="Wingdings" panose="05000000000000000000" pitchFamily="2" charset="2"/>
              <a:buChar char="ü"/>
              <a:defRPr/>
            </a:pPr>
            <a:r>
              <a:rPr lang="en-US" sz="4800" dirty="0"/>
              <a:t>Florida state statute and administration code require that all instructional staff employed at a Florida public school maintain a valid educator certificate.</a:t>
            </a:r>
          </a:p>
          <a:p>
            <a:pPr marL="342900" indent="-342900" eaLnBrk="1" fontAlgn="auto" hangingPunct="1">
              <a:spcAft>
                <a:spcPts val="0"/>
              </a:spcAft>
              <a:buFont typeface="Wingdings" panose="05000000000000000000" pitchFamily="2" charset="2"/>
              <a:buChar char="ü"/>
              <a:defRPr/>
            </a:pPr>
            <a:r>
              <a:rPr lang="en-US" sz="4800" dirty="0"/>
              <a:t>Renewals require completion of 120 district in-service points OR six semester hours of college credit OR a combination of in-service and college credit. </a:t>
            </a:r>
          </a:p>
          <a:p>
            <a:pPr marL="342900" indent="-342900" eaLnBrk="1" fontAlgn="auto" hangingPunct="1">
              <a:spcAft>
                <a:spcPts val="0"/>
              </a:spcAft>
              <a:buFont typeface="Wingdings" panose="05000000000000000000" pitchFamily="2" charset="2"/>
              <a:buChar char="ü"/>
              <a:defRPr/>
            </a:pPr>
            <a:r>
              <a:rPr lang="en-US" sz="4800" dirty="0"/>
              <a:t>Credit must have been earned within the validity period of the certificate to be renewed.*</a:t>
            </a:r>
          </a:p>
          <a:p>
            <a:pPr marL="342900" indent="-342900" eaLnBrk="1" fontAlgn="auto" hangingPunct="1">
              <a:spcAft>
                <a:spcPts val="0"/>
              </a:spcAft>
              <a:buFont typeface="Wingdings" panose="05000000000000000000" pitchFamily="2" charset="2"/>
              <a:buChar char="ü"/>
              <a:defRPr/>
            </a:pPr>
            <a:r>
              <a:rPr lang="en-US" sz="4800" dirty="0"/>
              <a:t>For those renewing a Florida (state-issued) certificate, the 120-point total must include 20 points in students with disabilities (SWD) training.</a:t>
            </a:r>
          </a:p>
          <a:p>
            <a:pPr marL="342900" indent="-342900" eaLnBrk="1" fontAlgn="auto" hangingPunct="1">
              <a:spcAft>
                <a:spcPts val="0"/>
              </a:spcAft>
              <a:buFont typeface="Wingdings" panose="05000000000000000000" pitchFamily="2" charset="2"/>
              <a:buChar char="ü"/>
              <a:defRPr/>
            </a:pPr>
            <a:r>
              <a:rPr lang="en-US" sz="4800" dirty="0"/>
              <a:t>Beginning with certificates expiring 6/30/2025 that are in the subjects of Elem Ed, ESE, English, and/or ESOL will be required to have completed 40 in-service points in reading instruction.</a:t>
            </a:r>
          </a:p>
          <a:p>
            <a:pPr eaLnBrk="1" fontAlgn="auto" hangingPunct="1">
              <a:spcAft>
                <a:spcPts val="0"/>
              </a:spcAft>
              <a:defRPr/>
            </a:pPr>
            <a:endParaRPr lang="en-US" sz="2200" dirty="0"/>
          </a:p>
        </p:txBody>
      </p:sp>
      <p:sp>
        <p:nvSpPr>
          <p:cNvPr id="9" name="TextBox 8">
            <a:extLst>
              <a:ext uri="{FF2B5EF4-FFF2-40B4-BE49-F238E27FC236}">
                <a16:creationId xmlns:a16="http://schemas.microsoft.com/office/drawing/2014/main" id="{096FE8E4-CC6D-4F49-AFFC-C69C0D68D925}"/>
              </a:ext>
            </a:extLst>
          </p:cNvPr>
          <p:cNvSpPr txBox="1"/>
          <p:nvPr/>
        </p:nvSpPr>
        <p:spPr>
          <a:xfrm>
            <a:off x="755374" y="5290283"/>
            <a:ext cx="8113989" cy="646331"/>
          </a:xfrm>
          <a:prstGeom prst="rect">
            <a:avLst/>
          </a:prstGeom>
          <a:noFill/>
        </p:spPr>
        <p:txBody>
          <a:bodyPr wrap="square" rtlCol="0">
            <a:spAutoFit/>
          </a:bodyPr>
          <a:lstStyle/>
          <a:p>
            <a:pPr lvl="1" indent="0" algn="just" fontAlgn="auto">
              <a:spcAft>
                <a:spcPts val="0"/>
              </a:spcAft>
              <a:buNone/>
              <a:defRPr/>
            </a:pPr>
            <a:r>
              <a:rPr lang="en-US" sz="1200" dirty="0"/>
              <a:t>*In-service points or college credit earned in the areas of ESOL, Students With Disabilities, or Reading from a previous period and that have not been used to meet eligibility for a previous renewal may be used toward meeting requirements.</a:t>
            </a:r>
          </a:p>
        </p:txBody>
      </p:sp>
    </p:spTree>
    <p:extLst>
      <p:ext uri="{BB962C8B-B14F-4D97-AF65-F5344CB8AC3E}">
        <p14:creationId xmlns:p14="http://schemas.microsoft.com/office/powerpoint/2010/main" val="208464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3507288" y="165100"/>
            <a:ext cx="5463675" cy="774352"/>
          </a:xfrm>
        </p:spPr>
        <p:txBody>
          <a:bodyPr/>
          <a:lstStyle/>
          <a:p>
            <a:r>
              <a:rPr lang="en-US" dirty="0"/>
              <a:t>Options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24</a:t>
            </a:fld>
            <a:endParaRPr lang="en-US" b="1" dirty="0"/>
          </a:p>
        </p:txBody>
      </p:sp>
      <p:sp>
        <p:nvSpPr>
          <p:cNvPr id="9" name="Rectangle 8">
            <a:extLst>
              <a:ext uri="{FF2B5EF4-FFF2-40B4-BE49-F238E27FC236}">
                <a16:creationId xmlns:a16="http://schemas.microsoft.com/office/drawing/2014/main" id="{5837CCF8-D10A-48A6-88B6-CD1ED2A972D3}"/>
              </a:ext>
            </a:extLst>
          </p:cNvPr>
          <p:cNvSpPr/>
          <p:nvPr/>
        </p:nvSpPr>
        <p:spPr>
          <a:xfrm>
            <a:off x="274637" y="1199303"/>
            <a:ext cx="8537175" cy="4893647"/>
          </a:xfrm>
          <a:prstGeom prst="rect">
            <a:avLst/>
          </a:prstGeom>
        </p:spPr>
        <p:txBody>
          <a:bodyPr wrap="square">
            <a:spAutoFit/>
          </a:bodyPr>
          <a:lstStyle/>
          <a:p>
            <a:r>
              <a:rPr lang="en-US" sz="1400" b="1" dirty="0"/>
              <a:t>Acceptable College Credit Equivalencies for Renewal</a:t>
            </a:r>
          </a:p>
          <a:p>
            <a:endParaRPr lang="en-US" sz="1400" b="1" dirty="0"/>
          </a:p>
          <a:p>
            <a:pPr marL="285750" indent="-285750">
              <a:buFont typeface="Wingdings" panose="05000000000000000000" pitchFamily="2" charset="2"/>
              <a:buChar char="§"/>
            </a:pPr>
            <a:r>
              <a:rPr lang="en-US" sz="1400" dirty="0"/>
              <a:t>Every 20 in-service points are equivalent to one semester hour of college credit.</a:t>
            </a:r>
          </a:p>
          <a:p>
            <a:endParaRPr lang="en-US" sz="1400" dirty="0"/>
          </a:p>
          <a:p>
            <a:pPr marL="285750" indent="-285750">
              <a:buFont typeface="Wingdings" panose="05000000000000000000" pitchFamily="2" charset="2"/>
              <a:buChar char="§"/>
            </a:pPr>
            <a:r>
              <a:rPr lang="en-US" sz="1400" dirty="0"/>
              <a:t>A passing numerical score on the </a:t>
            </a:r>
            <a:r>
              <a:rPr lang="en-US" sz="1400" u="sng" dirty="0">
                <a:hlinkClick r:id="rId2" tooltip="Florida Subject Area Exams"/>
              </a:rPr>
              <a:t>Florida subject area exam</a:t>
            </a:r>
            <a:r>
              <a:rPr lang="en-US" sz="1400" dirty="0"/>
              <a:t> specific to the coverage to be renewed is equivalent to three (3) semester hours of college credit for renewal purposes.</a:t>
            </a:r>
          </a:p>
          <a:p>
            <a:endParaRPr lang="en-US" sz="1400" dirty="0"/>
          </a:p>
          <a:p>
            <a:pPr marL="285750" indent="-285750">
              <a:buFont typeface="Wingdings" panose="05000000000000000000" pitchFamily="2" charset="2"/>
              <a:buChar char="§"/>
            </a:pPr>
            <a:r>
              <a:rPr lang="en-US" sz="1400" dirty="0"/>
              <a:t>When the certificate includes Exceptional Student Education, Visually Impaired, Hearing Impaired, or Speech-Language Impaired, a passing score on the corresponding Florida subject area exam satisfies the requirement for credit in teaching SWD and a total of three semester hours of renewal credit.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A valid certificate issued by the </a:t>
            </a:r>
            <a:r>
              <a:rPr lang="en-US" sz="1400" u="sng" dirty="0">
                <a:hlinkClick r:id="rId3" tooltip="National Board for Professional Teaching Standards"/>
              </a:rPr>
              <a:t>National Board for Professional Teaching Standards</a:t>
            </a:r>
            <a:r>
              <a:rPr lang="en-US" sz="1400" dirty="0"/>
              <a:t> will renew the Florida certificate in the subject shown on the national certificate.</a:t>
            </a:r>
          </a:p>
          <a:p>
            <a:endParaRPr lang="en-US" sz="1400" dirty="0"/>
          </a:p>
          <a:p>
            <a:pPr marL="285750" indent="-285750">
              <a:buFont typeface="Wingdings" panose="05000000000000000000" pitchFamily="2" charset="2"/>
              <a:buChar char="§"/>
            </a:pPr>
            <a:r>
              <a:rPr lang="en-US" sz="1400" dirty="0"/>
              <a:t>An Exceptional Needs Specialist certificate issued by the </a:t>
            </a:r>
            <a:r>
              <a:rPr lang="en-US" sz="1400" u="sng" dirty="0">
                <a:hlinkClick r:id="rId3" tooltip="National Board for Professional Teaching Standards"/>
              </a:rPr>
              <a:t>National Board for Professional Teaching Standards</a:t>
            </a:r>
            <a:r>
              <a:rPr lang="en-US" sz="1400" dirty="0"/>
              <a:t> satisfies the requirement for credit in teaching SWD, when the Florida professional certificate includes a subject in instructing students with disabilities.</a:t>
            </a:r>
          </a:p>
          <a:p>
            <a:endParaRPr lang="en-US" sz="1400" dirty="0"/>
          </a:p>
          <a:p>
            <a:pPr marL="285750" indent="-285750">
              <a:buFont typeface="Wingdings" panose="05000000000000000000" pitchFamily="2" charset="2"/>
              <a:buChar char="§"/>
            </a:pPr>
            <a:r>
              <a:rPr lang="en-US" sz="1400" dirty="0"/>
              <a:t>Teaching a college level course at an acceptable institution may be accepted the same as credit earned for that course.</a:t>
            </a:r>
          </a:p>
          <a:p>
            <a:pPr>
              <a:buFont typeface="Arial" panose="020B0604020202020204" pitchFamily="34" charset="0"/>
              <a:buChar char="•"/>
            </a:pPr>
            <a:endParaRPr lang="en-US" b="0" i="0" dirty="0">
              <a:solidFill>
                <a:srgbClr val="1F1E1E"/>
              </a:solidFill>
              <a:effectLst/>
              <a:latin typeface="Open Sans"/>
            </a:endParaRPr>
          </a:p>
        </p:txBody>
      </p:sp>
    </p:spTree>
    <p:extLst>
      <p:ext uri="{BB962C8B-B14F-4D97-AF65-F5344CB8AC3E}">
        <p14:creationId xmlns:p14="http://schemas.microsoft.com/office/powerpoint/2010/main" val="318141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189974" y="165100"/>
            <a:ext cx="7780990" cy="774352"/>
          </a:xfrm>
        </p:spPr>
        <p:txBody>
          <a:bodyPr/>
          <a:lstStyle/>
          <a:p>
            <a:r>
              <a:rPr lang="en-US" dirty="0"/>
              <a:t>Students with Disabilities (SWD) Training</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25</a:t>
            </a:fld>
            <a:endParaRPr lang="en-US" b="1" dirty="0"/>
          </a:p>
        </p:txBody>
      </p:sp>
      <p:sp>
        <p:nvSpPr>
          <p:cNvPr id="6" name="Rectangle 5">
            <a:extLst>
              <a:ext uri="{FF2B5EF4-FFF2-40B4-BE49-F238E27FC236}">
                <a16:creationId xmlns:a16="http://schemas.microsoft.com/office/drawing/2014/main" id="{C82BD739-036D-4356-9F78-0A73C58E3B88}"/>
              </a:ext>
            </a:extLst>
          </p:cNvPr>
          <p:cNvSpPr/>
          <p:nvPr/>
        </p:nvSpPr>
        <p:spPr>
          <a:xfrm>
            <a:off x="291449" y="2041630"/>
            <a:ext cx="8594726" cy="378565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600" b="1" dirty="0"/>
              <a:t>Option 1: </a:t>
            </a:r>
            <a:r>
              <a:rPr lang="en-US" sz="1600" i="1" dirty="0"/>
              <a:t>Independent Online Study Modules through the BEESS Portal</a:t>
            </a:r>
          </a:p>
          <a:p>
            <a:endParaRPr lang="en-US" sz="1600" i="1" dirty="0"/>
          </a:p>
          <a:p>
            <a:r>
              <a:rPr lang="en-US" sz="1600" dirty="0"/>
              <a:t>An </a:t>
            </a:r>
            <a:r>
              <a:rPr lang="en-US" sz="1600" u="sng" dirty="0"/>
              <a:t>independent study course</a:t>
            </a:r>
            <a:r>
              <a:rPr lang="en-US" sz="1600" dirty="0"/>
              <a:t>. To access go to </a:t>
            </a:r>
            <a:r>
              <a:rPr lang="en-US" sz="1600" u="sng" dirty="0">
                <a:hlinkClick r:id="rId2" tooltip="www.fl-pda.org opens in new window"/>
              </a:rPr>
              <a:t>www.fl-pda.org</a:t>
            </a:r>
            <a:r>
              <a:rPr lang="en-US" sz="1600" dirty="0"/>
              <a:t> - on the right side under Independent study, select Register/Sign-in to create an account and then enroll.  Broward Country receives a report of course completers and will process the in-service credit. </a:t>
            </a:r>
          </a:p>
          <a:p>
            <a:endParaRPr lang="en-US" sz="1600" dirty="0"/>
          </a:p>
          <a:p>
            <a:r>
              <a:rPr lang="en-US" sz="1600" dirty="0"/>
              <a:t>To verify which courses meet the SWD requirement, contact Carol </a:t>
            </a:r>
            <a:r>
              <a:rPr lang="en-US" sz="1600" dirty="0" err="1"/>
              <a:t>Beitler</a:t>
            </a:r>
            <a:r>
              <a:rPr lang="en-US" sz="1600" dirty="0"/>
              <a:t>, FDLRS Program Specialist at 754.321.3400.</a:t>
            </a:r>
          </a:p>
          <a:p>
            <a:endParaRPr lang="en-US" sz="1600" dirty="0"/>
          </a:p>
          <a:p>
            <a:r>
              <a:rPr lang="en-US" sz="1600" b="1" dirty="0"/>
              <a:t>Option 2: </a:t>
            </a:r>
            <a:r>
              <a:rPr lang="en-US" sz="1600" i="1" dirty="0"/>
              <a:t>Learning Across Broward (LAB) Courses</a:t>
            </a:r>
          </a:p>
          <a:p>
            <a:endParaRPr lang="en-US" sz="1600" i="1" dirty="0"/>
          </a:p>
          <a:p>
            <a:r>
              <a:rPr lang="en-US" sz="1600" dirty="0"/>
              <a:t>Login to LAB (Learning Across Broward) and do an advanced search for courses that meet the ESE renewal requirement (also called SB1108) to find a course that meets the teacher’s professional learning goals.</a:t>
            </a:r>
            <a:endParaRPr lang="en-US" sz="1600" i="1" dirty="0"/>
          </a:p>
        </p:txBody>
      </p:sp>
      <p:sp>
        <p:nvSpPr>
          <p:cNvPr id="7" name="TextBox 6">
            <a:extLst>
              <a:ext uri="{FF2B5EF4-FFF2-40B4-BE49-F238E27FC236}">
                <a16:creationId xmlns:a16="http://schemas.microsoft.com/office/drawing/2014/main" id="{98BC2F02-31A6-4DD5-8849-A6FF73B138E0}"/>
              </a:ext>
            </a:extLst>
          </p:cNvPr>
          <p:cNvSpPr txBox="1"/>
          <p:nvPr/>
        </p:nvSpPr>
        <p:spPr>
          <a:xfrm>
            <a:off x="291449" y="1281628"/>
            <a:ext cx="8579457" cy="584775"/>
          </a:xfrm>
          <a:prstGeom prst="rect">
            <a:avLst/>
          </a:prstGeom>
          <a:noFill/>
        </p:spPr>
        <p:txBody>
          <a:bodyPr wrap="square" rtlCol="0">
            <a:spAutoFit/>
          </a:bodyPr>
          <a:lstStyle/>
          <a:p>
            <a:r>
              <a:rPr lang="en-US" sz="1600" b="1" i="1" dirty="0"/>
              <a:t>A minimum of 20 in-service points or one semester hour in students with disabilities training is required </a:t>
            </a:r>
            <a:r>
              <a:rPr lang="en-US" sz="1600" b="1" i="1" u="sng" dirty="0"/>
              <a:t>every renewal period</a:t>
            </a:r>
            <a:r>
              <a:rPr lang="en-US" sz="1600" b="1" i="1" dirty="0"/>
              <a:t> as part of the total renewal requirements.</a:t>
            </a:r>
          </a:p>
        </p:txBody>
      </p:sp>
    </p:spTree>
    <p:extLst>
      <p:ext uri="{BB962C8B-B14F-4D97-AF65-F5344CB8AC3E}">
        <p14:creationId xmlns:p14="http://schemas.microsoft.com/office/powerpoint/2010/main" val="189761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8BED6-BE99-4F42-B6AB-2AD1489A3B5D}"/>
              </a:ext>
            </a:extLst>
          </p:cNvPr>
          <p:cNvSpPr>
            <a:spLocks noGrp="1"/>
          </p:cNvSpPr>
          <p:nvPr>
            <p:ph type="body" sz="quarter" idx="13"/>
          </p:nvPr>
        </p:nvSpPr>
        <p:spPr>
          <a:xfrm>
            <a:off x="1004355" y="6242583"/>
            <a:ext cx="6986705" cy="365124"/>
          </a:xfrm>
        </p:spPr>
        <p:txBody>
          <a:bodyPr/>
          <a:lstStyle/>
          <a:p>
            <a:r>
              <a:rPr lang="en-US" dirty="0"/>
              <a:t>TALENT ACQUISITION AND OPERATIONS, INSTRUCTIONAL</a:t>
            </a:r>
          </a:p>
        </p:txBody>
      </p:sp>
      <p:sp>
        <p:nvSpPr>
          <p:cNvPr id="4" name="Title 3">
            <a:extLst>
              <a:ext uri="{FF2B5EF4-FFF2-40B4-BE49-F238E27FC236}">
                <a16:creationId xmlns:a16="http://schemas.microsoft.com/office/drawing/2014/main" id="{39AFF649-B5F1-46CC-9EA8-13E8E77072D8}"/>
              </a:ext>
            </a:extLst>
          </p:cNvPr>
          <p:cNvSpPr>
            <a:spLocks noGrp="1"/>
          </p:cNvSpPr>
          <p:nvPr>
            <p:ph type="title"/>
          </p:nvPr>
        </p:nvSpPr>
        <p:spPr>
          <a:xfrm>
            <a:off x="2780778" y="165100"/>
            <a:ext cx="6190185" cy="824456"/>
          </a:xfrm>
        </p:spPr>
        <p:txBody>
          <a:bodyPr/>
          <a:lstStyle/>
          <a:p>
            <a:r>
              <a:rPr lang="en-US" dirty="0"/>
              <a:t>Application Process</a:t>
            </a:r>
          </a:p>
        </p:txBody>
      </p:sp>
      <p:sp>
        <p:nvSpPr>
          <p:cNvPr id="5" name="Slide Number Placeholder 4">
            <a:extLst>
              <a:ext uri="{FF2B5EF4-FFF2-40B4-BE49-F238E27FC236}">
                <a16:creationId xmlns:a16="http://schemas.microsoft.com/office/drawing/2014/main" id="{3E55BA3B-EA31-40A9-B246-5DAC9E4B074B}"/>
              </a:ext>
            </a:extLst>
          </p:cNvPr>
          <p:cNvSpPr>
            <a:spLocks noGrp="1"/>
          </p:cNvSpPr>
          <p:nvPr>
            <p:ph type="sldNum" sz="quarter" idx="14"/>
          </p:nvPr>
        </p:nvSpPr>
        <p:spPr/>
        <p:txBody>
          <a:bodyPr/>
          <a:lstStyle/>
          <a:p>
            <a:pPr>
              <a:defRPr/>
            </a:pPr>
            <a:fld id="{AE2CB8A7-D30E-49D1-A6B1-596F5C89C8FD}" type="slidenum">
              <a:rPr lang="en-US" b="1" smtClean="0"/>
              <a:pPr>
                <a:defRPr/>
              </a:pPr>
              <a:t>26</a:t>
            </a:fld>
            <a:endParaRPr lang="en-US" b="1" dirty="0"/>
          </a:p>
        </p:txBody>
      </p:sp>
      <p:graphicFrame>
        <p:nvGraphicFramePr>
          <p:cNvPr id="10" name="Table 7">
            <a:extLst>
              <a:ext uri="{FF2B5EF4-FFF2-40B4-BE49-F238E27FC236}">
                <a16:creationId xmlns:a16="http://schemas.microsoft.com/office/drawing/2014/main" id="{74C78E76-3A9F-4D39-B0E7-3B2EB660F04F}"/>
              </a:ext>
            </a:extLst>
          </p:cNvPr>
          <p:cNvGraphicFramePr>
            <a:graphicFrameLocks noGrp="1"/>
          </p:cNvGraphicFramePr>
          <p:nvPr>
            <p:extLst>
              <p:ext uri="{D42A27DB-BD31-4B8C-83A1-F6EECF244321}">
                <p14:modId xmlns:p14="http://schemas.microsoft.com/office/powerpoint/2010/main" val="3411099745"/>
              </p:ext>
            </p:extLst>
          </p:nvPr>
        </p:nvGraphicFramePr>
        <p:xfrm>
          <a:off x="508883" y="1524084"/>
          <a:ext cx="8126234" cy="3922556"/>
        </p:xfrm>
        <a:graphic>
          <a:graphicData uri="http://schemas.openxmlformats.org/drawingml/2006/table">
            <a:tbl>
              <a:tblPr firstRow="1" bandRow="1">
                <a:tableStyleId>{5C22544A-7EE6-4342-B048-85BDC9FD1C3A}</a:tableStyleId>
              </a:tblPr>
              <a:tblGrid>
                <a:gridCol w="1030890">
                  <a:extLst>
                    <a:ext uri="{9D8B030D-6E8A-4147-A177-3AD203B41FA5}">
                      <a16:colId xmlns:a16="http://schemas.microsoft.com/office/drawing/2014/main" val="3497980117"/>
                    </a:ext>
                  </a:extLst>
                </a:gridCol>
                <a:gridCol w="7095344">
                  <a:extLst>
                    <a:ext uri="{9D8B030D-6E8A-4147-A177-3AD203B41FA5}">
                      <a16:colId xmlns:a16="http://schemas.microsoft.com/office/drawing/2014/main" val="4224889670"/>
                    </a:ext>
                  </a:extLst>
                </a:gridCol>
              </a:tblGrid>
              <a:tr h="620373">
                <a:tc>
                  <a:txBody>
                    <a:bodyPr/>
                    <a:lstStyle/>
                    <a:p>
                      <a:r>
                        <a:rPr lang="en-US" dirty="0"/>
                        <a:t>Step</a:t>
                      </a:r>
                    </a:p>
                  </a:txBody>
                  <a:tcPr/>
                </a:tc>
                <a:tc>
                  <a:txBody>
                    <a:bodyPr/>
                    <a:lstStyle/>
                    <a:p>
                      <a:r>
                        <a:rPr lang="en-US" dirty="0"/>
                        <a:t>Instructions</a:t>
                      </a:r>
                    </a:p>
                  </a:txBody>
                  <a:tcPr/>
                </a:tc>
                <a:extLst>
                  <a:ext uri="{0D108BD9-81ED-4DB2-BD59-A6C34878D82A}">
                    <a16:rowId xmlns:a16="http://schemas.microsoft.com/office/drawing/2014/main" val="2098058250"/>
                  </a:ext>
                </a:extLst>
              </a:tr>
              <a:tr h="773495">
                <a:tc>
                  <a:txBody>
                    <a:bodyPr/>
                    <a:lstStyle/>
                    <a:p>
                      <a:pPr algn="ctr"/>
                      <a:r>
                        <a:rPr lang="en-US" dirty="0"/>
                        <a:t>1</a:t>
                      </a:r>
                    </a:p>
                  </a:txBody>
                  <a:tcPr/>
                </a:tc>
                <a:tc>
                  <a:txBody>
                    <a:bodyPr/>
                    <a:lstStyle/>
                    <a:p>
                      <a:r>
                        <a:rPr lang="en-US" sz="1100" b="0" i="0" kern="1200" dirty="0">
                          <a:solidFill>
                            <a:schemeClr val="dk1"/>
                          </a:solidFill>
                          <a:effectLst/>
                          <a:latin typeface="+mn-lt"/>
                          <a:ea typeface="+mn-ea"/>
                          <a:cs typeface="+mn-cs"/>
                        </a:rPr>
                        <a:t>Apply online to the state at </a:t>
                      </a:r>
                      <a:r>
                        <a:rPr lang="en-US" sz="1100" b="0" i="0" u="sng" kern="1200" dirty="0">
                          <a:solidFill>
                            <a:schemeClr val="dk1"/>
                          </a:solidFill>
                          <a:effectLst/>
                          <a:latin typeface="+mn-lt"/>
                          <a:ea typeface="+mn-ea"/>
                          <a:cs typeface="+mn-cs"/>
                          <a:hlinkClick r:id="rId2"/>
                        </a:rPr>
                        <a:t>http://www.fldoe.org/teaching/certification/on-line-application-status-lookup-site.stml</a:t>
                      </a:r>
                      <a:r>
                        <a:rPr lang="en-US" sz="1100" b="0" i="0" kern="1200" dirty="0">
                          <a:solidFill>
                            <a:schemeClr val="dk1"/>
                          </a:solidFill>
                          <a:effectLst/>
                          <a:latin typeface="+mn-lt"/>
                          <a:ea typeface="+mn-ea"/>
                          <a:cs typeface="+mn-cs"/>
                        </a:rPr>
                        <a:t> </a:t>
                      </a:r>
                    </a:p>
                    <a:p>
                      <a:pPr lvl="1"/>
                      <a:r>
                        <a:rPr lang="en-US" sz="1100" b="0" i="0" kern="1200" dirty="0">
                          <a:solidFill>
                            <a:schemeClr val="dk1"/>
                          </a:solidFill>
                          <a:effectLst/>
                          <a:latin typeface="+mn-lt"/>
                          <a:ea typeface="+mn-ea"/>
                          <a:cs typeface="+mn-cs"/>
                        </a:rPr>
                        <a:t>Before submitting their Renewal application, teachers must verify that </a:t>
                      </a:r>
                      <a:r>
                        <a:rPr lang="en-US" sz="1100" b="1" i="0" kern="1200" dirty="0">
                          <a:solidFill>
                            <a:schemeClr val="dk1"/>
                          </a:solidFill>
                          <a:effectLst/>
                          <a:latin typeface="+mn-lt"/>
                          <a:ea typeface="+mn-ea"/>
                          <a:cs typeface="+mn-cs"/>
                        </a:rPr>
                        <a:t>District Affiliation </a:t>
                      </a:r>
                      <a:r>
                        <a:rPr lang="en-US" sz="1100" b="0" i="0" kern="1200" dirty="0">
                          <a:solidFill>
                            <a:schemeClr val="dk1"/>
                          </a:solidFill>
                          <a:effectLst/>
                          <a:latin typeface="+mn-lt"/>
                          <a:ea typeface="+mn-ea"/>
                          <a:cs typeface="+mn-cs"/>
                        </a:rPr>
                        <a:t>accurately reflects Broward.  </a:t>
                      </a:r>
                      <a:r>
                        <a:rPr lang="en-US" sz="1100" b="1" i="0" kern="1200" dirty="0">
                          <a:solidFill>
                            <a:schemeClr val="dk1"/>
                          </a:solidFill>
                          <a:effectLst/>
                          <a:latin typeface="+mn-lt"/>
                          <a:ea typeface="+mn-ea"/>
                          <a:cs typeface="+mn-cs"/>
                        </a:rPr>
                        <a:t>The code for Broward is 6. </a:t>
                      </a:r>
                      <a:endParaRPr lang="en-US" sz="1100" b="0" i="0" kern="1200" dirty="0">
                        <a:solidFill>
                          <a:schemeClr val="dk1"/>
                        </a:solidFill>
                        <a:effectLst/>
                        <a:latin typeface="+mn-lt"/>
                        <a:ea typeface="+mn-ea"/>
                        <a:cs typeface="+mn-cs"/>
                      </a:endParaRPr>
                    </a:p>
                  </a:txBody>
                  <a:tcPr/>
                </a:tc>
                <a:extLst>
                  <a:ext uri="{0D108BD9-81ED-4DB2-BD59-A6C34878D82A}">
                    <a16:rowId xmlns:a16="http://schemas.microsoft.com/office/drawing/2014/main" val="879959355"/>
                  </a:ext>
                </a:extLst>
              </a:tr>
              <a:tr h="434873">
                <a:tc>
                  <a:txBody>
                    <a:bodyPr/>
                    <a:lstStyle/>
                    <a:p>
                      <a:pPr algn="ctr"/>
                      <a:r>
                        <a:rPr lang="en-US" dirty="0"/>
                        <a:t>2</a:t>
                      </a:r>
                    </a:p>
                  </a:txBody>
                  <a:tcPr/>
                </a:tc>
                <a:tc>
                  <a:txBody>
                    <a:bodyPr/>
                    <a:lstStyle/>
                    <a:p>
                      <a:r>
                        <a:rPr lang="en-US" sz="1100" b="0" i="0" kern="1200" dirty="0">
                          <a:solidFill>
                            <a:schemeClr val="dk1"/>
                          </a:solidFill>
                          <a:effectLst/>
                          <a:latin typeface="+mn-lt"/>
                          <a:ea typeface="+mn-ea"/>
                          <a:cs typeface="+mn-cs"/>
                        </a:rPr>
                        <a:t>Teachers pay the renewal fee via the district’s website at </a:t>
                      </a:r>
                      <a:r>
                        <a:rPr lang="en-US" sz="1100" b="0" i="0" u="sng" kern="1200" dirty="0">
                          <a:solidFill>
                            <a:schemeClr val="dk1"/>
                          </a:solidFill>
                          <a:effectLst/>
                          <a:latin typeface="+mn-lt"/>
                          <a:ea typeface="+mn-ea"/>
                          <a:cs typeface="+mn-cs"/>
                          <a:hlinkClick r:id="rId3"/>
                        </a:rPr>
                        <a:t>https://osp.osmsinc.com/browardfl/</a:t>
                      </a:r>
                      <a:r>
                        <a:rPr lang="en-US" sz="1100" b="0" i="0" kern="1200" dirty="0">
                          <a:solidFill>
                            <a:schemeClr val="dk1"/>
                          </a:solidFill>
                          <a:effectLst/>
                          <a:latin typeface="+mn-lt"/>
                          <a:ea typeface="+mn-ea"/>
                          <a:cs typeface="+mn-cs"/>
                        </a:rPr>
                        <a:t>.  Select "Departments" from the menu at the top, then select "Certification Applications".</a:t>
                      </a:r>
                      <a:endParaRPr lang="en-US" sz="1100" dirty="0"/>
                    </a:p>
                  </a:txBody>
                  <a:tcPr/>
                </a:tc>
                <a:extLst>
                  <a:ext uri="{0D108BD9-81ED-4DB2-BD59-A6C34878D82A}">
                    <a16:rowId xmlns:a16="http://schemas.microsoft.com/office/drawing/2014/main" val="873592803"/>
                  </a:ext>
                </a:extLst>
              </a:tr>
              <a:tr h="1252580">
                <a:tc>
                  <a:txBody>
                    <a:bodyPr/>
                    <a:lstStyle/>
                    <a:p>
                      <a:pPr algn="ctr"/>
                      <a:r>
                        <a:rPr lang="en-US" dirty="0"/>
                        <a:t>3</a:t>
                      </a:r>
                    </a:p>
                  </a:txBody>
                  <a:tcPr/>
                </a:tc>
                <a:tc>
                  <a:txBody>
                    <a:bodyPr/>
                    <a:lstStyle/>
                    <a:p>
                      <a:r>
                        <a:rPr lang="en-US" sz="1100" b="0" i="0" kern="1200" dirty="0">
                          <a:solidFill>
                            <a:schemeClr val="dk1"/>
                          </a:solidFill>
                          <a:effectLst/>
                          <a:latin typeface="+mn-lt"/>
                          <a:ea typeface="+mn-ea"/>
                          <a:cs typeface="+mn-cs"/>
                        </a:rPr>
                        <a:t>Teachers email the payment confirmation page with personnel number written on it to TAO at </a:t>
                      </a:r>
                      <a:r>
                        <a:rPr lang="en-US" sz="1100" b="0" i="0" u="sng" kern="1200" dirty="0">
                          <a:solidFill>
                            <a:schemeClr val="dk1"/>
                          </a:solidFill>
                          <a:effectLst/>
                          <a:latin typeface="+mn-lt"/>
                          <a:ea typeface="+mn-ea"/>
                          <a:cs typeface="+mn-cs"/>
                          <a:hlinkClick r:id="rId4"/>
                        </a:rPr>
                        <a:t>Certificationrequests@browardschools.com</a:t>
                      </a:r>
                      <a:r>
                        <a:rPr lang="en-US" sz="1100" b="0" i="0" kern="1200" dirty="0">
                          <a:solidFill>
                            <a:schemeClr val="dk1"/>
                          </a:solidFill>
                          <a:effectLst/>
                          <a:latin typeface="+mn-lt"/>
                          <a:ea typeface="+mn-ea"/>
                          <a:cs typeface="+mn-cs"/>
                        </a:rPr>
                        <a:t>.  </a:t>
                      </a:r>
                    </a:p>
                    <a:p>
                      <a:pPr lvl="1"/>
                      <a:r>
                        <a:rPr lang="en-US" sz="1100" b="0" i="0" kern="1200" dirty="0">
                          <a:solidFill>
                            <a:schemeClr val="dk1"/>
                          </a:solidFill>
                          <a:effectLst/>
                          <a:latin typeface="+mn-lt"/>
                          <a:ea typeface="+mn-ea"/>
                          <a:cs typeface="+mn-cs"/>
                        </a:rPr>
                        <a:t>If using college courses, submit official transcripts to Talent Acquisition &amp; Operations (Instructional) at 600 SE 3</a:t>
                      </a:r>
                      <a:r>
                        <a:rPr lang="en-US" sz="1100" b="0" i="0" kern="1200" baseline="30000" dirty="0">
                          <a:solidFill>
                            <a:schemeClr val="dk1"/>
                          </a:solidFill>
                          <a:effectLst/>
                          <a:latin typeface="+mn-lt"/>
                          <a:ea typeface="+mn-ea"/>
                          <a:cs typeface="+mn-cs"/>
                        </a:rPr>
                        <a:t>rd</a:t>
                      </a:r>
                      <a:r>
                        <a:rPr lang="en-US" sz="1100" b="0" i="0" kern="1200" dirty="0">
                          <a:solidFill>
                            <a:schemeClr val="dk1"/>
                          </a:solidFill>
                          <a:effectLst/>
                          <a:latin typeface="+mn-lt"/>
                          <a:ea typeface="+mn-ea"/>
                          <a:cs typeface="+mn-cs"/>
                        </a:rPr>
                        <a:t> Avenue, Fort Lauderdale, FL 33301. </a:t>
                      </a:r>
                    </a:p>
                    <a:p>
                      <a:pPr lvl="1"/>
                      <a:r>
                        <a:rPr lang="en-US" sz="1100" b="1" i="0" kern="1200" dirty="0">
                          <a:solidFill>
                            <a:schemeClr val="dk1"/>
                          </a:solidFill>
                          <a:effectLst/>
                          <a:latin typeface="+mn-lt"/>
                          <a:ea typeface="+mn-ea"/>
                          <a:cs typeface="+mn-cs"/>
                        </a:rPr>
                        <a:t>If teachers do not provide payment confirmation to us, we will not know that they have submitted their renewal application to the State.  Their payment confirmation will alert us that they have an application that needs to be processed.</a:t>
                      </a:r>
                      <a:endParaRPr lang="en-US" sz="1100" b="0" i="0" kern="1200" dirty="0">
                        <a:solidFill>
                          <a:schemeClr val="dk1"/>
                        </a:solidFill>
                        <a:effectLst/>
                        <a:latin typeface="+mn-lt"/>
                        <a:ea typeface="+mn-ea"/>
                        <a:cs typeface="+mn-cs"/>
                      </a:endParaRPr>
                    </a:p>
                  </a:txBody>
                  <a:tcPr/>
                </a:tc>
                <a:extLst>
                  <a:ext uri="{0D108BD9-81ED-4DB2-BD59-A6C34878D82A}">
                    <a16:rowId xmlns:a16="http://schemas.microsoft.com/office/drawing/2014/main" val="3482793421"/>
                  </a:ext>
                </a:extLst>
              </a:tr>
              <a:tr h="463135">
                <a:tc>
                  <a:txBody>
                    <a:bodyPr/>
                    <a:lstStyle/>
                    <a:p>
                      <a:pPr algn="ctr"/>
                      <a:r>
                        <a:rPr lang="en-US" dirty="0"/>
                        <a:t>4</a:t>
                      </a:r>
                    </a:p>
                  </a:txBody>
                  <a:tcPr/>
                </a:tc>
                <a:tc>
                  <a:txBody>
                    <a:bodyPr/>
                    <a:lstStyle/>
                    <a:p>
                      <a:r>
                        <a:rPr lang="en-US" sz="1100" b="0" i="0" kern="1200" dirty="0">
                          <a:solidFill>
                            <a:schemeClr val="dk1"/>
                          </a:solidFill>
                          <a:effectLst/>
                          <a:latin typeface="+mn-lt"/>
                          <a:ea typeface="+mn-ea"/>
                          <a:cs typeface="+mn-cs"/>
                        </a:rPr>
                        <a:t>In approximately eight weeks, they will receive an email from the Florida Department of Education notifying them that your certificate has been renewed and is available for teachers to download. </a:t>
                      </a:r>
                      <a:endParaRPr lang="en-US" sz="1100" dirty="0"/>
                    </a:p>
                  </a:txBody>
                  <a:tcPr/>
                </a:tc>
                <a:extLst>
                  <a:ext uri="{0D108BD9-81ED-4DB2-BD59-A6C34878D82A}">
                    <a16:rowId xmlns:a16="http://schemas.microsoft.com/office/drawing/2014/main" val="899157372"/>
                  </a:ext>
                </a:extLst>
              </a:tr>
              <a:tr h="303937">
                <a:tc>
                  <a:txBody>
                    <a:bodyPr/>
                    <a:lstStyle/>
                    <a:p>
                      <a:pPr algn="ctr"/>
                      <a:r>
                        <a:rPr lang="en-US" dirty="0"/>
                        <a:t>5</a:t>
                      </a:r>
                    </a:p>
                  </a:txBody>
                  <a:tcPr/>
                </a:tc>
                <a:tc>
                  <a:txBody>
                    <a:bodyPr/>
                    <a:lstStyle/>
                    <a:p>
                      <a:r>
                        <a:rPr lang="en-US" sz="1100" b="0" i="0" kern="1200" dirty="0">
                          <a:solidFill>
                            <a:schemeClr val="dk1"/>
                          </a:solidFill>
                          <a:effectLst/>
                          <a:latin typeface="+mn-lt"/>
                          <a:ea typeface="+mn-ea"/>
                          <a:cs typeface="+mn-cs"/>
                        </a:rPr>
                        <a:t>Teachers should provide a copy of their certificate to their principal/administrator.</a:t>
                      </a:r>
                      <a:endParaRPr lang="en-US" sz="1100" dirty="0"/>
                    </a:p>
                  </a:txBody>
                  <a:tcPr/>
                </a:tc>
                <a:extLst>
                  <a:ext uri="{0D108BD9-81ED-4DB2-BD59-A6C34878D82A}">
                    <a16:rowId xmlns:a16="http://schemas.microsoft.com/office/drawing/2014/main" val="2761750699"/>
                  </a:ext>
                </a:extLst>
              </a:tr>
            </a:tbl>
          </a:graphicData>
        </a:graphic>
      </p:graphicFrame>
    </p:spTree>
    <p:extLst>
      <p:ext uri="{BB962C8B-B14F-4D97-AF65-F5344CB8AC3E}">
        <p14:creationId xmlns:p14="http://schemas.microsoft.com/office/powerpoint/2010/main" val="250063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3544866" y="165100"/>
            <a:ext cx="5426097" cy="774352"/>
          </a:xfrm>
        </p:spPr>
        <p:txBody>
          <a:bodyPr/>
          <a:lstStyle/>
          <a:p>
            <a:r>
              <a:rPr lang="en-US" dirty="0"/>
              <a:t>Extensions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27</a:t>
            </a:fld>
            <a:endParaRPr lang="en-US" b="1" dirty="0"/>
          </a:p>
        </p:txBody>
      </p:sp>
      <p:sp>
        <p:nvSpPr>
          <p:cNvPr id="9" name="Content Placeholder 1">
            <a:extLst>
              <a:ext uri="{FF2B5EF4-FFF2-40B4-BE49-F238E27FC236}">
                <a16:creationId xmlns:a16="http://schemas.microsoft.com/office/drawing/2014/main" id="{35DBABD7-3C0D-4291-8F6D-46DBD7ACB7C0}"/>
              </a:ext>
            </a:extLst>
          </p:cNvPr>
          <p:cNvSpPr txBox="1">
            <a:spLocks/>
          </p:cNvSpPr>
          <p:nvPr/>
        </p:nvSpPr>
        <p:spPr>
          <a:xfrm>
            <a:off x="596610" y="1347818"/>
            <a:ext cx="8070903" cy="4520791"/>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t>Teachers should make best efforts to satisfy all requirements to renew their professional certificate.</a:t>
            </a:r>
          </a:p>
          <a:p>
            <a:pPr marL="0" indent="0">
              <a:buNone/>
            </a:pPr>
            <a:endParaRPr lang="en-US" sz="2200" dirty="0"/>
          </a:p>
          <a:p>
            <a:pPr>
              <a:buFont typeface="Wingdings" panose="05000000000000000000" pitchFamily="2" charset="2"/>
              <a:buChar char="Ø"/>
            </a:pPr>
            <a:r>
              <a:rPr lang="en-US" sz="2200" dirty="0"/>
              <a:t>Professional Certification can be extended one year due to extraordinary circumstances.</a:t>
            </a:r>
          </a:p>
          <a:p>
            <a:pPr>
              <a:buFont typeface="Wingdings" panose="05000000000000000000" pitchFamily="2" charset="2"/>
              <a:buChar char="Ø"/>
            </a:pPr>
            <a:r>
              <a:rPr lang="en-US" sz="2200" dirty="0"/>
              <a:t>Teachers submit “Medical Extension Request for Professional Educator” application and fee to State.  </a:t>
            </a:r>
            <a:r>
              <a:rPr lang="en-US" sz="2200" dirty="0">
                <a:hlinkClick r:id="rId2"/>
              </a:rPr>
              <a:t>www.fldoe.org/edcert</a:t>
            </a:r>
            <a:endParaRPr lang="en-US" sz="2200" dirty="0"/>
          </a:p>
          <a:p>
            <a:pPr>
              <a:buFont typeface="Wingdings" panose="05000000000000000000" pitchFamily="2" charset="2"/>
              <a:buChar char="Ø"/>
            </a:pPr>
            <a:r>
              <a:rPr lang="en-US" sz="2200" dirty="0"/>
              <a:t>Application must be submitted even if circumstances are not medical in nature</a:t>
            </a:r>
          </a:p>
          <a:p>
            <a:pPr lvl="1">
              <a:buFont typeface="Wingdings" panose="05000000000000000000" pitchFamily="2" charset="2"/>
              <a:buChar char="Ø"/>
            </a:pPr>
            <a:r>
              <a:rPr lang="en-US" sz="1800" dirty="0"/>
              <a:t>If circumstances are medical in nature, a brief doctor’s note must be uploaded to their file (this is done by the teacher when they apply)</a:t>
            </a:r>
          </a:p>
          <a:p>
            <a:pPr marL="0" indent="0">
              <a:buNone/>
            </a:pPr>
            <a:r>
              <a:rPr lang="en-US" sz="2000" dirty="0"/>
              <a:t> </a:t>
            </a:r>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lvl="1">
              <a:buFont typeface="Wingdings" panose="05000000000000000000" pitchFamily="2" charset="2"/>
              <a:buChar char="Ø"/>
            </a:pPr>
            <a:endParaRPr lang="en-US" sz="1600" dirty="0"/>
          </a:p>
          <a:p>
            <a:pPr lvl="1">
              <a:buFont typeface="Wingdings" panose="05000000000000000000" pitchFamily="2" charset="2"/>
              <a:buChar char="Ø"/>
            </a:pPr>
            <a:endParaRPr lang="en-US" sz="1600" dirty="0"/>
          </a:p>
          <a:p>
            <a:pPr lvl="1">
              <a:buFont typeface="Wingdings" panose="05000000000000000000" pitchFamily="2" charset="2"/>
              <a:buChar char="Ø"/>
            </a:pPr>
            <a:endParaRPr lang="en-US" sz="1600" dirty="0"/>
          </a:p>
          <a:p>
            <a:pPr lvl="1">
              <a:buFont typeface="Wingdings" panose="05000000000000000000" pitchFamily="2" charset="2"/>
              <a:buChar char="Ø"/>
            </a:pPr>
            <a:endParaRPr lang="en-US" sz="1600" dirty="0"/>
          </a:p>
          <a:p>
            <a:pPr lvl="1">
              <a:buFont typeface="Wingdings" panose="05000000000000000000" pitchFamily="2" charset="2"/>
              <a:buChar char="Ø"/>
            </a:pPr>
            <a:endParaRPr lang="en-US" sz="1600" dirty="0"/>
          </a:p>
          <a:p>
            <a:endParaRPr lang="en-US" dirty="0"/>
          </a:p>
        </p:txBody>
      </p:sp>
    </p:spTree>
    <p:extLst>
      <p:ext uri="{BB962C8B-B14F-4D97-AF65-F5344CB8AC3E}">
        <p14:creationId xmlns:p14="http://schemas.microsoft.com/office/powerpoint/2010/main" val="371929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87131-CC62-44CA-8780-98822FF7CD02}"/>
              </a:ext>
            </a:extLst>
          </p:cNvPr>
          <p:cNvSpPr>
            <a:spLocks noGrp="1"/>
          </p:cNvSpPr>
          <p:nvPr>
            <p:ph type="body" sz="quarter" idx="13"/>
          </p:nvPr>
        </p:nvSpPr>
        <p:spPr>
          <a:xfrm>
            <a:off x="927100" y="6242583"/>
            <a:ext cx="7119619" cy="365124"/>
          </a:xfrm>
        </p:spPr>
        <p:txBody>
          <a:bodyPr/>
          <a:lstStyle/>
          <a:p>
            <a:r>
              <a:rPr lang="en-US" dirty="0"/>
              <a:t>TALENT ACQUISITION AND OPERATIONS, INSTRUCTIONAL</a:t>
            </a:r>
          </a:p>
        </p:txBody>
      </p:sp>
      <p:sp>
        <p:nvSpPr>
          <p:cNvPr id="4" name="Slide Number Placeholder 3">
            <a:extLst>
              <a:ext uri="{FF2B5EF4-FFF2-40B4-BE49-F238E27FC236}">
                <a16:creationId xmlns:a16="http://schemas.microsoft.com/office/drawing/2014/main" id="{C573ACA7-45EF-4594-AA76-264E52AB7706}"/>
              </a:ext>
            </a:extLst>
          </p:cNvPr>
          <p:cNvSpPr>
            <a:spLocks noGrp="1"/>
          </p:cNvSpPr>
          <p:nvPr>
            <p:ph type="sldNum" sz="quarter" idx="15"/>
          </p:nvPr>
        </p:nvSpPr>
        <p:spPr/>
        <p:txBody>
          <a:bodyPr/>
          <a:lstStyle/>
          <a:p>
            <a:pPr>
              <a:defRPr/>
            </a:pPr>
            <a:fld id="{28DE8259-C078-4005-81C2-4F4508653EBD}" type="slidenum">
              <a:rPr lang="en-US" b="1" smtClean="0"/>
              <a:pPr>
                <a:defRPr/>
              </a:pPr>
              <a:t>28</a:t>
            </a:fld>
            <a:endParaRPr lang="en-US" b="1" dirty="0"/>
          </a:p>
        </p:txBody>
      </p:sp>
      <p:sp>
        <p:nvSpPr>
          <p:cNvPr id="6" name="TextBox 5">
            <a:extLst>
              <a:ext uri="{FF2B5EF4-FFF2-40B4-BE49-F238E27FC236}">
                <a16:creationId xmlns:a16="http://schemas.microsoft.com/office/drawing/2014/main" id="{63B4F898-02CB-482E-A4E5-C9C84A46FF8F}"/>
              </a:ext>
            </a:extLst>
          </p:cNvPr>
          <p:cNvSpPr txBox="1"/>
          <p:nvPr/>
        </p:nvSpPr>
        <p:spPr>
          <a:xfrm>
            <a:off x="421419" y="508883"/>
            <a:ext cx="8277308" cy="5355312"/>
          </a:xfrm>
          <a:prstGeom prst="rect">
            <a:avLst/>
          </a:prstGeom>
          <a:noFill/>
        </p:spPr>
        <p:txBody>
          <a:bodyPr wrap="square" rtlCol="0">
            <a:spAutoFit/>
          </a:bodyPr>
          <a:lstStyle/>
          <a:p>
            <a:r>
              <a:rPr lang="en-US" b="1" dirty="0"/>
              <a:t>General Notes/Reminders:</a:t>
            </a:r>
          </a:p>
          <a:p>
            <a:endParaRPr lang="en-US" dirty="0"/>
          </a:p>
          <a:p>
            <a:pPr marL="285750" indent="-285750">
              <a:buFont typeface="Wingdings" panose="05000000000000000000" pitchFamily="2" charset="2"/>
              <a:buChar char="Ø"/>
            </a:pPr>
            <a:r>
              <a:rPr lang="en-US" dirty="0"/>
              <a:t>If a teacher is using in-service to meet renewal requirements, they must verify the in-service appears in their LAB record.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Florida Department of Education DOES NOT advise the district of who has applied for renewal or who has been issued a renewed certificate.  Teachers are responsible for communicating with their location.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If a teacher has completed SWD training and have the Certificate of Completion but the points do not yet appear in their in-service record, they must submit a scanned copy of the Certificate of Completion to </a:t>
            </a:r>
            <a:r>
              <a:rPr lang="en-US" dirty="0">
                <a:hlinkClick r:id="rId2"/>
              </a:rPr>
              <a:t>certificationrequests@browardschools.com</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Teachers should advise our office that they have applied for renewal and paid the associated fee by submitting a copy of the payment verification to </a:t>
            </a:r>
            <a:r>
              <a:rPr lang="en-US" dirty="0">
                <a:hlinkClick r:id="rId2"/>
              </a:rPr>
              <a:t>certificationrequests@browardschools.com</a:t>
            </a: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402725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8BED6-BE99-4F42-B6AB-2AD1489A3B5D}"/>
              </a:ext>
            </a:extLst>
          </p:cNvPr>
          <p:cNvSpPr>
            <a:spLocks noGrp="1"/>
          </p:cNvSpPr>
          <p:nvPr>
            <p:ph type="body" sz="quarter" idx="13"/>
          </p:nvPr>
        </p:nvSpPr>
        <p:spPr>
          <a:xfrm>
            <a:off x="1004355" y="6242583"/>
            <a:ext cx="6986705" cy="365124"/>
          </a:xfrm>
        </p:spPr>
        <p:txBody>
          <a:bodyPr/>
          <a:lstStyle/>
          <a:p>
            <a:r>
              <a:rPr lang="en-US" dirty="0"/>
              <a:t>TALENT ACQUISITION AND OPERATIONS, INSTRUCTIONAL</a:t>
            </a:r>
          </a:p>
        </p:txBody>
      </p:sp>
      <p:sp>
        <p:nvSpPr>
          <p:cNvPr id="4" name="Title 3">
            <a:extLst>
              <a:ext uri="{FF2B5EF4-FFF2-40B4-BE49-F238E27FC236}">
                <a16:creationId xmlns:a16="http://schemas.microsoft.com/office/drawing/2014/main" id="{39AFF649-B5F1-46CC-9EA8-13E8E77072D8}"/>
              </a:ext>
            </a:extLst>
          </p:cNvPr>
          <p:cNvSpPr>
            <a:spLocks noGrp="1"/>
          </p:cNvSpPr>
          <p:nvPr>
            <p:ph type="title"/>
          </p:nvPr>
        </p:nvSpPr>
        <p:spPr>
          <a:xfrm>
            <a:off x="1550505" y="215900"/>
            <a:ext cx="7022893" cy="765203"/>
          </a:xfrm>
        </p:spPr>
        <p:txBody>
          <a:bodyPr/>
          <a:lstStyle/>
          <a:p>
            <a:r>
              <a:rPr lang="en-US" dirty="0"/>
              <a:t>Out-of-Field Identification and Process</a:t>
            </a:r>
          </a:p>
        </p:txBody>
      </p:sp>
      <p:sp>
        <p:nvSpPr>
          <p:cNvPr id="5" name="Slide Number Placeholder 4">
            <a:extLst>
              <a:ext uri="{FF2B5EF4-FFF2-40B4-BE49-F238E27FC236}">
                <a16:creationId xmlns:a16="http://schemas.microsoft.com/office/drawing/2014/main" id="{3E55BA3B-EA31-40A9-B246-5DAC9E4B074B}"/>
              </a:ext>
            </a:extLst>
          </p:cNvPr>
          <p:cNvSpPr>
            <a:spLocks noGrp="1"/>
          </p:cNvSpPr>
          <p:nvPr>
            <p:ph type="sldNum" sz="quarter" idx="14"/>
          </p:nvPr>
        </p:nvSpPr>
        <p:spPr/>
        <p:txBody>
          <a:bodyPr/>
          <a:lstStyle/>
          <a:p>
            <a:pPr>
              <a:defRPr/>
            </a:pPr>
            <a:fld id="{AE2CB8A7-D30E-49D1-A6B1-596F5C89C8FD}" type="slidenum">
              <a:rPr lang="en-US" b="1" smtClean="0"/>
              <a:pPr>
                <a:defRPr/>
              </a:pPr>
              <a:t>29</a:t>
            </a:fld>
            <a:endParaRPr lang="en-US" b="1" dirty="0"/>
          </a:p>
        </p:txBody>
      </p:sp>
      <p:sp>
        <p:nvSpPr>
          <p:cNvPr id="10" name="Rectangle 9">
            <a:extLst>
              <a:ext uri="{FF2B5EF4-FFF2-40B4-BE49-F238E27FC236}">
                <a16:creationId xmlns:a16="http://schemas.microsoft.com/office/drawing/2014/main" id="{93E44C2E-CB79-46F8-B40A-7E76D0400450}"/>
              </a:ext>
            </a:extLst>
          </p:cNvPr>
          <p:cNvSpPr/>
          <p:nvPr/>
        </p:nvSpPr>
        <p:spPr>
          <a:xfrm>
            <a:off x="274637" y="1199303"/>
            <a:ext cx="8537175" cy="2215991"/>
          </a:xfrm>
          <a:prstGeom prst="rect">
            <a:avLst/>
          </a:prstGeom>
        </p:spPr>
        <p:txBody>
          <a:bodyPr wrap="square">
            <a:spAutoFit/>
          </a:bodyPr>
          <a:lstStyle/>
          <a:p>
            <a:r>
              <a:rPr lang="en-US" sz="1200" b="1" dirty="0"/>
              <a:t>The Florida Course Code Directory</a:t>
            </a:r>
          </a:p>
          <a:p>
            <a:endParaRPr lang="en-US" sz="1200" b="1" dirty="0"/>
          </a:p>
          <a:p>
            <a:pPr algn="just"/>
            <a:r>
              <a:rPr lang="en-US" sz="1200" dirty="0"/>
              <a:t>Florida Course Code Directory (CCD) </a:t>
            </a:r>
            <a:r>
              <a:rPr lang="en-US" sz="1200" dirty="0">
                <a:hlinkClick r:id="rId2"/>
              </a:rPr>
              <a:t>http://www.fldoe.org/articulation/CCD/</a:t>
            </a:r>
            <a:endParaRPr lang="en-US" sz="1200" dirty="0"/>
          </a:p>
          <a:p>
            <a:pPr algn="just"/>
            <a:endParaRPr lang="en-US" sz="1200" dirty="0"/>
          </a:p>
          <a:p>
            <a:pPr algn="just"/>
            <a:r>
              <a:rPr lang="en-US" sz="1200" dirty="0"/>
              <a:t>All courses funded through the Florida Education Finance Program and courses for which students may earn credit toward high school graduation</a:t>
            </a:r>
          </a:p>
          <a:p>
            <a:pPr algn="just"/>
            <a:endParaRPr lang="en-US" sz="1200" dirty="0"/>
          </a:p>
          <a:p>
            <a:pPr algn="just"/>
            <a:r>
              <a:rPr lang="en-US" sz="1200" dirty="0"/>
              <a:t>Indicates acceptable certification(s) by course</a:t>
            </a:r>
          </a:p>
          <a:p>
            <a:pPr marL="182880" indent="0" algn="just">
              <a:buNone/>
            </a:pPr>
            <a:endParaRPr lang="en-US" sz="1200" dirty="0"/>
          </a:p>
          <a:p>
            <a:pPr algn="just"/>
            <a:r>
              <a:rPr lang="en-US" sz="1200" dirty="0"/>
              <a:t>CCD is separated by sections and includes general information and courses by grade levels</a:t>
            </a:r>
          </a:p>
          <a:p>
            <a:pPr>
              <a:buFont typeface="Arial" panose="020B0604020202020204" pitchFamily="34" charset="0"/>
              <a:buChar char="•"/>
            </a:pPr>
            <a:endParaRPr lang="en-US" b="0" i="0" dirty="0">
              <a:solidFill>
                <a:srgbClr val="1F1E1E"/>
              </a:solidFill>
              <a:effectLst/>
              <a:latin typeface="Open Sans"/>
            </a:endParaRPr>
          </a:p>
        </p:txBody>
      </p:sp>
      <p:pic>
        <p:nvPicPr>
          <p:cNvPr id="11" name="Picture 2" descr="C:\Users\p00059981\Desktop\Capture3.JPG">
            <a:extLst>
              <a:ext uri="{FF2B5EF4-FFF2-40B4-BE49-F238E27FC236}">
                <a16:creationId xmlns:a16="http://schemas.microsoft.com/office/drawing/2014/main" id="{46ED52AB-2C76-47B8-B468-3FACCF71D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88" y="3223698"/>
            <a:ext cx="2123893" cy="6851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00059981\Desktop\Capture2.JPG">
            <a:extLst>
              <a:ext uri="{FF2B5EF4-FFF2-40B4-BE49-F238E27FC236}">
                <a16:creationId xmlns:a16="http://schemas.microsoft.com/office/drawing/2014/main" id="{A5459BB1-F0C0-4CBC-B3BE-10FDB3C89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90" y="3143306"/>
            <a:ext cx="3355874" cy="2825103"/>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5">
            <a:extLst>
              <a:ext uri="{FF2B5EF4-FFF2-40B4-BE49-F238E27FC236}">
                <a16:creationId xmlns:a16="http://schemas.microsoft.com/office/drawing/2014/main" id="{4A243338-E2D9-4262-B4D6-2F42A9E6A5A1}"/>
              </a:ext>
            </a:extLst>
          </p:cNvPr>
          <p:cNvSpPr/>
          <p:nvPr/>
        </p:nvSpPr>
        <p:spPr>
          <a:xfrm>
            <a:off x="2726382" y="3517269"/>
            <a:ext cx="762000" cy="2477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Down Arrow 6">
            <a:extLst>
              <a:ext uri="{FF2B5EF4-FFF2-40B4-BE49-F238E27FC236}">
                <a16:creationId xmlns:a16="http://schemas.microsoft.com/office/drawing/2014/main" id="{DA3E198F-FCEA-44A2-BEEE-C549FFC12A0B}"/>
              </a:ext>
            </a:extLst>
          </p:cNvPr>
          <p:cNvSpPr/>
          <p:nvPr/>
        </p:nvSpPr>
        <p:spPr>
          <a:xfrm>
            <a:off x="1442447" y="3911066"/>
            <a:ext cx="2286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Graphical user interface, application&#10;&#10;Description automatically generated">
            <a:extLst>
              <a:ext uri="{FF2B5EF4-FFF2-40B4-BE49-F238E27FC236}">
                <a16:creationId xmlns:a16="http://schemas.microsoft.com/office/drawing/2014/main" id="{DF643C32-1038-40A4-9FFE-4DFED4120B54}"/>
              </a:ext>
            </a:extLst>
          </p:cNvPr>
          <p:cNvPicPr>
            <a:picLocks noChangeAspect="1"/>
          </p:cNvPicPr>
          <p:nvPr/>
        </p:nvPicPr>
        <p:blipFill>
          <a:blip r:embed="rId5"/>
          <a:stretch>
            <a:fillRect/>
          </a:stretch>
        </p:blipFill>
        <p:spPr>
          <a:xfrm>
            <a:off x="640896" y="4497946"/>
            <a:ext cx="1826731" cy="1355627"/>
          </a:xfrm>
          <a:prstGeom prst="rect">
            <a:avLst/>
          </a:prstGeom>
        </p:spPr>
      </p:pic>
    </p:spTree>
    <p:extLst>
      <p:ext uri="{BB962C8B-B14F-4D97-AF65-F5344CB8AC3E}">
        <p14:creationId xmlns:p14="http://schemas.microsoft.com/office/powerpoint/2010/main" val="193727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24396C-9C41-42DF-9ACD-69AB438F7284}"/>
              </a:ext>
            </a:extLst>
          </p:cNvPr>
          <p:cNvSpPr>
            <a:spLocks noGrp="1"/>
          </p:cNvSpPr>
          <p:nvPr>
            <p:ph type="title"/>
          </p:nvPr>
        </p:nvSpPr>
        <p:spPr>
          <a:xfrm>
            <a:off x="2719346" y="55325"/>
            <a:ext cx="4301656" cy="828813"/>
          </a:xfrm>
        </p:spPr>
        <p:txBody>
          <a:bodyPr/>
          <a:lstStyle/>
          <a:p>
            <a:r>
              <a:rPr lang="en-US" dirty="0"/>
              <a:t>Certificate Eligibility</a:t>
            </a:r>
          </a:p>
        </p:txBody>
      </p:sp>
      <p:sp>
        <p:nvSpPr>
          <p:cNvPr id="5" name="Slide Number Placeholder 4">
            <a:extLst>
              <a:ext uri="{FF2B5EF4-FFF2-40B4-BE49-F238E27FC236}">
                <a16:creationId xmlns:a16="http://schemas.microsoft.com/office/drawing/2014/main" id="{B72A5635-B752-4369-9BCF-52EA7A5B979A}"/>
              </a:ext>
            </a:extLst>
          </p:cNvPr>
          <p:cNvSpPr>
            <a:spLocks noGrp="1"/>
          </p:cNvSpPr>
          <p:nvPr>
            <p:ph type="sldNum" sz="quarter" idx="15"/>
          </p:nvPr>
        </p:nvSpPr>
        <p:spPr/>
        <p:txBody>
          <a:bodyPr/>
          <a:lstStyle/>
          <a:p>
            <a:pPr>
              <a:defRPr/>
            </a:pPr>
            <a:fld id="{2A019707-FF42-4635-81E0-BAF726E25EF2}" type="slidenum">
              <a:rPr lang="en-US" smtClean="0"/>
              <a:pPr>
                <a:defRPr/>
              </a:pPr>
              <a:t>3</a:t>
            </a:fld>
            <a:endParaRPr lang="en-US" dirty="0"/>
          </a:p>
        </p:txBody>
      </p:sp>
      <p:sp>
        <p:nvSpPr>
          <p:cNvPr id="8" name="Text Placeholder 5">
            <a:extLst>
              <a:ext uri="{FF2B5EF4-FFF2-40B4-BE49-F238E27FC236}">
                <a16:creationId xmlns:a16="http://schemas.microsoft.com/office/drawing/2014/main" id="{2AA0319D-F02E-4475-8E97-70C1DA63BE06}"/>
              </a:ext>
            </a:extLst>
          </p:cNvPr>
          <p:cNvSpPr>
            <a:spLocks noGrp="1"/>
          </p:cNvSpPr>
          <p:nvPr>
            <p:ph type="body" sz="quarter" idx="13"/>
          </p:nvPr>
        </p:nvSpPr>
        <p:spPr>
          <a:xfrm>
            <a:off x="927100" y="6242050"/>
            <a:ext cx="6030913" cy="365125"/>
          </a:xfrm>
        </p:spPr>
        <p:txBody>
          <a:bodyPr/>
          <a:lstStyle/>
          <a:p>
            <a:r>
              <a:rPr lang="en-US" dirty="0"/>
              <a:t>Talent acquisition and operations, instructional</a:t>
            </a:r>
          </a:p>
        </p:txBody>
      </p:sp>
      <p:pic>
        <p:nvPicPr>
          <p:cNvPr id="4" name="Picture 3" descr="Text&#10;&#10;Description automatically generated">
            <a:extLst>
              <a:ext uri="{FF2B5EF4-FFF2-40B4-BE49-F238E27FC236}">
                <a16:creationId xmlns:a16="http://schemas.microsoft.com/office/drawing/2014/main" id="{6BFC7A6D-4B33-41B2-AFDF-2CF53C09C30C}"/>
              </a:ext>
            </a:extLst>
          </p:cNvPr>
          <p:cNvPicPr>
            <a:picLocks noChangeAspect="1"/>
          </p:cNvPicPr>
          <p:nvPr/>
        </p:nvPicPr>
        <p:blipFill>
          <a:blip r:embed="rId2"/>
          <a:stretch>
            <a:fillRect/>
          </a:stretch>
        </p:blipFill>
        <p:spPr>
          <a:xfrm>
            <a:off x="637734" y="1485900"/>
            <a:ext cx="7870162" cy="2077886"/>
          </a:xfrm>
          <a:prstGeom prst="rect">
            <a:avLst/>
          </a:prstGeom>
        </p:spPr>
      </p:pic>
      <p:sp>
        <p:nvSpPr>
          <p:cNvPr id="9" name="Espace réservé du contenu 2">
            <a:extLst>
              <a:ext uri="{FF2B5EF4-FFF2-40B4-BE49-F238E27FC236}">
                <a16:creationId xmlns:a16="http://schemas.microsoft.com/office/drawing/2014/main" id="{B2BB3002-9B79-4E4D-B344-21794682C52C}"/>
              </a:ext>
            </a:extLst>
          </p:cNvPr>
          <p:cNvSpPr txBox="1">
            <a:spLocks/>
          </p:cNvSpPr>
          <p:nvPr/>
        </p:nvSpPr>
        <p:spPr>
          <a:xfrm>
            <a:off x="360368" y="3671589"/>
            <a:ext cx="8626497" cy="1968699"/>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800" dirty="0" err="1">
                <a:solidFill>
                  <a:srgbClr val="325576"/>
                </a:solidFill>
              </a:rPr>
              <a:t>Statement</a:t>
            </a:r>
            <a:r>
              <a:rPr lang="fr-CA" sz="2800" dirty="0">
                <a:solidFill>
                  <a:srgbClr val="325576"/>
                </a:solidFill>
              </a:rPr>
              <a:t> of </a:t>
            </a:r>
            <a:r>
              <a:rPr lang="fr-CA" sz="2800" dirty="0" err="1">
                <a:solidFill>
                  <a:srgbClr val="325576"/>
                </a:solidFill>
              </a:rPr>
              <a:t>Status</a:t>
            </a:r>
            <a:r>
              <a:rPr lang="fr-CA" sz="2800" dirty="0">
                <a:solidFill>
                  <a:srgbClr val="325576"/>
                </a:solidFill>
              </a:rPr>
              <a:t> of </a:t>
            </a:r>
            <a:r>
              <a:rPr lang="fr-CA" sz="2800" dirty="0" err="1">
                <a:solidFill>
                  <a:srgbClr val="325576"/>
                </a:solidFill>
              </a:rPr>
              <a:t>Eligibility</a:t>
            </a:r>
            <a:r>
              <a:rPr lang="fr-CA" sz="2800" dirty="0">
                <a:solidFill>
                  <a:srgbClr val="325576"/>
                </a:solidFill>
              </a:rPr>
              <a:t> must </a:t>
            </a:r>
            <a:r>
              <a:rPr lang="fr-CA" sz="2800" dirty="0" err="1">
                <a:solidFill>
                  <a:srgbClr val="325576"/>
                </a:solidFill>
              </a:rPr>
              <a:t>indicate</a:t>
            </a:r>
            <a:r>
              <a:rPr lang="fr-CA" sz="2800" dirty="0">
                <a:solidFill>
                  <a:srgbClr val="325576"/>
                </a:solidFill>
              </a:rPr>
              <a:t> </a:t>
            </a:r>
            <a:r>
              <a:rPr lang="fr-CA" sz="2800" dirty="0" err="1">
                <a:solidFill>
                  <a:srgbClr val="325576"/>
                </a:solidFill>
              </a:rPr>
              <a:t>applicant</a:t>
            </a:r>
            <a:r>
              <a:rPr lang="fr-CA" sz="2800" dirty="0">
                <a:solidFill>
                  <a:srgbClr val="325576"/>
                </a:solidFill>
              </a:rPr>
              <a:t> </a:t>
            </a:r>
            <a:r>
              <a:rPr lang="fr-CA" sz="2800" dirty="0" err="1">
                <a:solidFill>
                  <a:srgbClr val="325576"/>
                </a:solidFill>
              </a:rPr>
              <a:t>is</a:t>
            </a:r>
            <a:r>
              <a:rPr lang="fr-CA" sz="2800" dirty="0">
                <a:solidFill>
                  <a:srgbClr val="325576"/>
                </a:solidFill>
              </a:rPr>
              <a:t> </a:t>
            </a:r>
            <a:r>
              <a:rPr lang="fr-CA" sz="2800" b="1" dirty="0" err="1">
                <a:solidFill>
                  <a:srgbClr val="325576"/>
                </a:solidFill>
              </a:rPr>
              <a:t>eligible</a:t>
            </a:r>
            <a:endParaRPr lang="fr-CA" sz="2800" b="1" dirty="0">
              <a:solidFill>
                <a:srgbClr val="325576"/>
              </a:solidFill>
            </a:endParaRPr>
          </a:p>
          <a:p>
            <a:r>
              <a:rPr lang="fr-CA" sz="2800" dirty="0">
                <a:solidFill>
                  <a:srgbClr val="325576"/>
                </a:solidFill>
              </a:rPr>
              <a:t>A </a:t>
            </a:r>
            <a:r>
              <a:rPr lang="fr-CA" sz="2800" dirty="0" err="1">
                <a:solidFill>
                  <a:srgbClr val="325576"/>
                </a:solidFill>
              </a:rPr>
              <a:t>Statement</a:t>
            </a:r>
            <a:r>
              <a:rPr lang="fr-CA" sz="2800" dirty="0">
                <a:solidFill>
                  <a:srgbClr val="325576"/>
                </a:solidFill>
              </a:rPr>
              <a:t> of </a:t>
            </a:r>
            <a:r>
              <a:rPr lang="fr-CA" sz="2800" dirty="0" err="1">
                <a:solidFill>
                  <a:srgbClr val="325576"/>
                </a:solidFill>
              </a:rPr>
              <a:t>Status</a:t>
            </a:r>
            <a:r>
              <a:rPr lang="fr-CA" sz="2800" dirty="0">
                <a:solidFill>
                  <a:srgbClr val="325576"/>
                </a:solidFill>
              </a:rPr>
              <a:t> of </a:t>
            </a:r>
            <a:r>
              <a:rPr lang="fr-CA" sz="2800" dirty="0" err="1">
                <a:solidFill>
                  <a:srgbClr val="325576"/>
                </a:solidFill>
              </a:rPr>
              <a:t>Eligibility</a:t>
            </a:r>
            <a:r>
              <a:rPr lang="fr-CA" sz="2800" dirty="0">
                <a:solidFill>
                  <a:srgbClr val="325576"/>
                </a:solidFill>
              </a:rPr>
              <a:t> </a:t>
            </a:r>
            <a:r>
              <a:rPr lang="fr-CA" sz="2800" b="1" dirty="0" err="1">
                <a:solidFill>
                  <a:srgbClr val="325576"/>
                </a:solidFill>
              </a:rPr>
              <a:t>is</a:t>
            </a:r>
            <a:r>
              <a:rPr lang="fr-CA" sz="2800" b="1" dirty="0">
                <a:solidFill>
                  <a:srgbClr val="325576"/>
                </a:solidFill>
              </a:rPr>
              <a:t> not the </a:t>
            </a:r>
            <a:r>
              <a:rPr lang="fr-CA" sz="2800" b="1" dirty="0" err="1">
                <a:solidFill>
                  <a:srgbClr val="325576"/>
                </a:solidFill>
              </a:rPr>
              <a:t>same</a:t>
            </a:r>
            <a:r>
              <a:rPr lang="fr-CA" sz="2800" b="1" dirty="0">
                <a:solidFill>
                  <a:srgbClr val="325576"/>
                </a:solidFill>
              </a:rPr>
              <a:t> as a </a:t>
            </a:r>
            <a:r>
              <a:rPr lang="fr-CA" sz="2800" b="1" dirty="0" err="1">
                <a:solidFill>
                  <a:srgbClr val="325576"/>
                </a:solidFill>
              </a:rPr>
              <a:t>certificate</a:t>
            </a:r>
            <a:endParaRPr lang="fr-CA" sz="2800" b="1" dirty="0">
              <a:solidFill>
                <a:srgbClr val="325576"/>
              </a:solidFill>
            </a:endParaRPr>
          </a:p>
        </p:txBody>
      </p:sp>
    </p:spTree>
    <p:extLst>
      <p:ext uri="{BB962C8B-B14F-4D97-AF65-F5344CB8AC3E}">
        <p14:creationId xmlns:p14="http://schemas.microsoft.com/office/powerpoint/2010/main" val="2462204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780778" y="165100"/>
            <a:ext cx="6190185" cy="774352"/>
          </a:xfrm>
        </p:spPr>
        <p:txBody>
          <a:bodyPr/>
          <a:lstStyle/>
          <a:p>
            <a:r>
              <a:rPr lang="en-US" dirty="0"/>
              <a:t>A Closer Look</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30</a:t>
            </a:fld>
            <a:endParaRPr lang="en-US" b="1" dirty="0"/>
          </a:p>
        </p:txBody>
      </p:sp>
      <p:sp>
        <p:nvSpPr>
          <p:cNvPr id="9" name="TextBox 8">
            <a:extLst>
              <a:ext uri="{FF2B5EF4-FFF2-40B4-BE49-F238E27FC236}">
                <a16:creationId xmlns:a16="http://schemas.microsoft.com/office/drawing/2014/main" id="{6D5F1B6B-BDD7-475E-A495-927733FDBE7C}"/>
              </a:ext>
            </a:extLst>
          </p:cNvPr>
          <p:cNvSpPr txBox="1"/>
          <p:nvPr/>
        </p:nvSpPr>
        <p:spPr>
          <a:xfrm>
            <a:off x="444910" y="4191000"/>
            <a:ext cx="8305800" cy="1631216"/>
          </a:xfrm>
          <a:prstGeom prst="rect">
            <a:avLst/>
          </a:prstGeom>
          <a:noFill/>
        </p:spPr>
        <p:txBody>
          <a:bodyPr wrap="square" rtlCol="0">
            <a:spAutoFit/>
          </a:bodyPr>
          <a:lstStyle/>
          <a:p>
            <a:r>
              <a:rPr lang="en-US" sz="2000" dirty="0">
                <a:solidFill>
                  <a:srgbClr val="FF0000"/>
                </a:solidFill>
              </a:rPr>
              <a:t>Course code number</a:t>
            </a:r>
          </a:p>
          <a:p>
            <a:endParaRPr lang="en-US" sz="2000" dirty="0">
              <a:solidFill>
                <a:srgbClr val="FF0000"/>
              </a:solidFill>
            </a:endParaRPr>
          </a:p>
          <a:p>
            <a:r>
              <a:rPr lang="en-US" sz="2000" dirty="0">
                <a:solidFill>
                  <a:srgbClr val="00B0F0"/>
                </a:solidFill>
              </a:rPr>
              <a:t>Course title</a:t>
            </a:r>
          </a:p>
          <a:p>
            <a:endParaRPr lang="en-US" sz="2000" dirty="0">
              <a:solidFill>
                <a:srgbClr val="2930B9"/>
              </a:solidFill>
            </a:endParaRPr>
          </a:p>
          <a:p>
            <a:r>
              <a:rPr lang="en-US" sz="2000" dirty="0">
                <a:solidFill>
                  <a:srgbClr val="00B050"/>
                </a:solidFill>
              </a:rPr>
              <a:t>Acceptable certifications</a:t>
            </a:r>
          </a:p>
        </p:txBody>
      </p:sp>
      <p:pic>
        <p:nvPicPr>
          <p:cNvPr id="10" name="Picture 9" descr="A close up of a map&#10;&#10;Description generated with high confidence">
            <a:extLst>
              <a:ext uri="{FF2B5EF4-FFF2-40B4-BE49-F238E27FC236}">
                <a16:creationId xmlns:a16="http://schemas.microsoft.com/office/drawing/2014/main" id="{222E78A5-9B24-470B-A55A-A912771B8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24" y="1573947"/>
            <a:ext cx="8388866" cy="2667000"/>
          </a:xfrm>
          <a:prstGeom prst="rect">
            <a:avLst/>
          </a:prstGeom>
        </p:spPr>
      </p:pic>
    </p:spTree>
    <p:extLst>
      <p:ext uri="{BB962C8B-B14F-4D97-AF65-F5344CB8AC3E}">
        <p14:creationId xmlns:p14="http://schemas.microsoft.com/office/powerpoint/2010/main" val="203375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041742" y="89944"/>
            <a:ext cx="6190185" cy="774352"/>
          </a:xfrm>
        </p:spPr>
        <p:txBody>
          <a:bodyPr/>
          <a:lstStyle/>
          <a:p>
            <a:r>
              <a:rPr lang="en-US" dirty="0"/>
              <a:t>Developmental Language Arts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31</a:t>
            </a:fld>
            <a:endParaRPr lang="en-US" b="1" dirty="0"/>
          </a:p>
        </p:txBody>
      </p:sp>
      <p:graphicFrame>
        <p:nvGraphicFramePr>
          <p:cNvPr id="7" name="Table 6">
            <a:extLst>
              <a:ext uri="{FF2B5EF4-FFF2-40B4-BE49-F238E27FC236}">
                <a16:creationId xmlns:a16="http://schemas.microsoft.com/office/drawing/2014/main" id="{C0C8B049-E2A2-4577-8CA1-A5DE73EEE3F7}"/>
              </a:ext>
            </a:extLst>
          </p:cNvPr>
          <p:cNvGraphicFramePr>
            <a:graphicFrameLocks noGrp="1"/>
          </p:cNvGraphicFramePr>
          <p:nvPr>
            <p:extLst>
              <p:ext uri="{D42A27DB-BD31-4B8C-83A1-F6EECF244321}">
                <p14:modId xmlns:p14="http://schemas.microsoft.com/office/powerpoint/2010/main" val="4143571457"/>
              </p:ext>
            </p:extLst>
          </p:nvPr>
        </p:nvGraphicFramePr>
        <p:xfrm>
          <a:off x="395069" y="1499016"/>
          <a:ext cx="8382000" cy="4267200"/>
        </p:xfrm>
        <a:graphic>
          <a:graphicData uri="http://schemas.openxmlformats.org/drawingml/2006/table">
            <a:tbl>
              <a:tblPr firstRow="1" bandRow="1">
                <a:tableStyleId>{5C22544A-7EE6-4342-B048-85BDC9FD1C3A}</a:tableStyleId>
              </a:tblPr>
              <a:tblGrid>
                <a:gridCol w="3539836">
                  <a:extLst>
                    <a:ext uri="{9D8B030D-6E8A-4147-A177-3AD203B41FA5}">
                      <a16:colId xmlns:a16="http://schemas.microsoft.com/office/drawing/2014/main" val="20000"/>
                    </a:ext>
                  </a:extLst>
                </a:gridCol>
                <a:gridCol w="4842164">
                  <a:extLst>
                    <a:ext uri="{9D8B030D-6E8A-4147-A177-3AD203B41FA5}">
                      <a16:colId xmlns:a16="http://schemas.microsoft.com/office/drawing/2014/main" val="20001"/>
                    </a:ext>
                  </a:extLst>
                </a:gridCol>
              </a:tblGrid>
              <a:tr h="457200">
                <a:tc>
                  <a:txBody>
                    <a:bodyPr/>
                    <a:lstStyle/>
                    <a:p>
                      <a:pPr algn="ctr"/>
                      <a:r>
                        <a:rPr lang="en-US" dirty="0"/>
                        <a:t>Course</a:t>
                      </a:r>
                    </a:p>
                  </a:txBody>
                  <a:tcPr/>
                </a:tc>
                <a:tc>
                  <a:txBody>
                    <a:bodyPr/>
                    <a:lstStyle/>
                    <a:p>
                      <a:pPr algn="ctr"/>
                      <a:r>
                        <a:rPr lang="en-US" dirty="0"/>
                        <a:t>Acceptable Certifications</a:t>
                      </a:r>
                    </a:p>
                  </a:txBody>
                  <a:tcPr/>
                </a:tc>
                <a:extLst>
                  <a:ext uri="{0D108BD9-81ED-4DB2-BD59-A6C34878D82A}">
                    <a16:rowId xmlns:a16="http://schemas.microsoft.com/office/drawing/2014/main" val="10000"/>
                  </a:ext>
                </a:extLst>
              </a:tr>
              <a:tr h="853440">
                <a:tc>
                  <a:txBody>
                    <a:bodyPr/>
                    <a:lstStyle/>
                    <a:p>
                      <a:r>
                        <a:rPr lang="en-US" sz="1100" b="1" dirty="0"/>
                        <a:t>Middle</a:t>
                      </a:r>
                      <a:r>
                        <a:rPr lang="en-US" sz="1100" b="1" baseline="0" dirty="0"/>
                        <a:t> Grades </a:t>
                      </a:r>
                    </a:p>
                    <a:p>
                      <a:r>
                        <a:rPr lang="en-US" sz="1100" b="1" baseline="0" dirty="0">
                          <a:solidFill>
                            <a:srgbClr val="FF0000"/>
                          </a:solidFill>
                        </a:rPr>
                        <a:t>Language Arts through ESOL</a:t>
                      </a:r>
                    </a:p>
                    <a:p>
                      <a:r>
                        <a:rPr lang="en-US" sz="1100" baseline="0" dirty="0"/>
                        <a:t>Course Codes: 1002000-1002180</a:t>
                      </a:r>
                      <a:endParaRPr lang="en-US" sz="1100" dirty="0"/>
                    </a:p>
                  </a:txBody>
                  <a:tcPr/>
                </a:tc>
                <a:tc>
                  <a:txBody>
                    <a:bodyPr/>
                    <a:lstStyle/>
                    <a:p>
                      <a:r>
                        <a:rPr lang="en-US" sz="1100" dirty="0"/>
                        <a:t>ESOL (not the Endorsement)</a:t>
                      </a:r>
                    </a:p>
                    <a:p>
                      <a:r>
                        <a:rPr lang="en-US" sz="1100" dirty="0"/>
                        <a:t>Middle Grades English</a:t>
                      </a:r>
                      <a:r>
                        <a:rPr lang="en-US" sz="1100" baseline="0" dirty="0"/>
                        <a:t> with ESOL Endorsement</a:t>
                      </a:r>
                    </a:p>
                    <a:p>
                      <a:r>
                        <a:rPr lang="en-US" sz="1100" baseline="0" dirty="0"/>
                        <a:t>English 6-12 with ESOL Endorsement</a:t>
                      </a:r>
                    </a:p>
                    <a:p>
                      <a:r>
                        <a:rPr lang="en-US" sz="1100" baseline="0" dirty="0"/>
                        <a:t>Foreign Language (any) with ESOL Endorsement</a:t>
                      </a:r>
                    </a:p>
                    <a:p>
                      <a:r>
                        <a:rPr lang="en-US" sz="1100" baseline="0" dirty="0"/>
                        <a:t>Elementary Education with ESOL Endorsement</a:t>
                      </a:r>
                      <a:endParaRPr lang="en-US" sz="1100" dirty="0"/>
                    </a:p>
                  </a:txBody>
                  <a:tcPr/>
                </a:tc>
                <a:extLst>
                  <a:ext uri="{0D108BD9-81ED-4DB2-BD59-A6C34878D82A}">
                    <a16:rowId xmlns:a16="http://schemas.microsoft.com/office/drawing/2014/main" val="10001"/>
                  </a:ext>
                </a:extLst>
              </a:tr>
              <a:tr h="853440">
                <a:tc>
                  <a:txBody>
                    <a:bodyPr/>
                    <a:lstStyle/>
                    <a:p>
                      <a:r>
                        <a:rPr lang="en-US" sz="1100" b="1" dirty="0"/>
                        <a:t>Middle Grades </a:t>
                      </a:r>
                    </a:p>
                    <a:p>
                      <a:r>
                        <a:rPr lang="en-US" sz="1100" b="1" dirty="0">
                          <a:solidFill>
                            <a:srgbClr val="FF0000"/>
                          </a:solidFill>
                        </a:rPr>
                        <a:t>Language Arts through ESOL and Reading</a:t>
                      </a:r>
                    </a:p>
                    <a:p>
                      <a:r>
                        <a:rPr lang="en-US" sz="1100" dirty="0"/>
                        <a:t>Course</a:t>
                      </a:r>
                      <a:r>
                        <a:rPr lang="en-US" sz="1100" baseline="0" dirty="0"/>
                        <a:t> Code: 1002181</a:t>
                      </a:r>
                      <a:endParaRPr lang="en-US" sz="1100" dirty="0"/>
                    </a:p>
                  </a:txBody>
                  <a:tcPr/>
                </a:tc>
                <a:tc>
                  <a:txBody>
                    <a:bodyPr/>
                    <a:lstStyle/>
                    <a:p>
                      <a:r>
                        <a:rPr lang="en-US" sz="1100" dirty="0"/>
                        <a:t>ESOL (not the Endorsement) with Reading Endorsement</a:t>
                      </a:r>
                    </a:p>
                    <a:p>
                      <a:r>
                        <a:rPr lang="en-US" sz="1100" dirty="0"/>
                        <a:t>English 6-12 with ESOL and</a:t>
                      </a:r>
                      <a:r>
                        <a:rPr lang="en-US" sz="1100" baseline="0" dirty="0"/>
                        <a:t> Reading Endorsements</a:t>
                      </a:r>
                    </a:p>
                    <a:p>
                      <a:r>
                        <a:rPr lang="en-US" sz="1100" baseline="0" dirty="0"/>
                        <a:t>Reading (not the Endorsement) with ESOL Endorsement</a:t>
                      </a:r>
                    </a:p>
                    <a:p>
                      <a:r>
                        <a:rPr lang="en-US" sz="1100" baseline="0" dirty="0"/>
                        <a:t>Middle Grades English with ESOL and Reading Endorsements</a:t>
                      </a:r>
                    </a:p>
                    <a:p>
                      <a:r>
                        <a:rPr lang="en-US" sz="1100" baseline="0" dirty="0"/>
                        <a:t>Elementary Education with ESOL Endorsement</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t>Foreign Language (any) with ESOL and Reading Endorsements</a:t>
                      </a:r>
                      <a:endParaRPr lang="en-US" sz="1100" dirty="0"/>
                    </a:p>
                  </a:txBody>
                  <a:tcPr/>
                </a:tc>
                <a:extLst>
                  <a:ext uri="{0D108BD9-81ED-4DB2-BD59-A6C34878D82A}">
                    <a16:rowId xmlns:a16="http://schemas.microsoft.com/office/drawing/2014/main" val="10002"/>
                  </a:ext>
                </a:extLst>
              </a:tr>
              <a:tr h="853440">
                <a:tc>
                  <a:txBody>
                    <a:bodyPr/>
                    <a:lstStyle/>
                    <a:p>
                      <a:r>
                        <a:rPr lang="en-US" sz="1100" b="1" dirty="0"/>
                        <a:t>High</a:t>
                      </a:r>
                      <a:r>
                        <a:rPr lang="en-US" sz="1100" b="1" baseline="0" dirty="0"/>
                        <a:t> School </a:t>
                      </a:r>
                    </a:p>
                    <a:p>
                      <a:r>
                        <a:rPr lang="en-US" sz="1100" b="1" baseline="0" dirty="0">
                          <a:solidFill>
                            <a:srgbClr val="FF0000"/>
                          </a:solidFill>
                        </a:rPr>
                        <a:t>Language Arts through ESOL</a:t>
                      </a:r>
                    </a:p>
                    <a:p>
                      <a:pPr lvl="0"/>
                      <a:r>
                        <a:rPr lang="en-US" sz="1100" baseline="0" dirty="0"/>
                        <a:t>Course Codes: 1002300-1002380 and        1002520-1002530</a:t>
                      </a:r>
                      <a:endParaRPr lang="en-US" sz="1100" dirty="0"/>
                    </a:p>
                  </a:txBody>
                  <a:tcPr/>
                </a:tc>
                <a:tc>
                  <a:txBody>
                    <a:bodyPr/>
                    <a:lstStyle/>
                    <a:p>
                      <a:r>
                        <a:rPr lang="en-US" sz="1100" dirty="0"/>
                        <a:t>ESOL</a:t>
                      </a:r>
                      <a:r>
                        <a:rPr lang="en-US" sz="1100" baseline="0" dirty="0"/>
                        <a:t> (not the Endorsement)</a:t>
                      </a:r>
                    </a:p>
                    <a:p>
                      <a:r>
                        <a:rPr lang="en-US" sz="1100" baseline="0" dirty="0"/>
                        <a:t>English 6-12* with ESOL Endorsement</a:t>
                      </a:r>
                    </a:p>
                    <a:p>
                      <a:r>
                        <a:rPr lang="en-US" sz="1100" baseline="0" dirty="0"/>
                        <a:t>Foreign Language (any) with ESOL Endorsement</a:t>
                      </a:r>
                    </a:p>
                    <a:p>
                      <a:r>
                        <a:rPr lang="en-US" sz="1100" baseline="0" dirty="0"/>
                        <a:t>*Middle Grades English with ESOL Endorsement acceptable for courses 1002300 and 1002305</a:t>
                      </a:r>
                      <a:endParaRPr lang="en-US" sz="1100" dirty="0"/>
                    </a:p>
                  </a:txBody>
                  <a:tcPr/>
                </a:tc>
                <a:extLst>
                  <a:ext uri="{0D108BD9-81ED-4DB2-BD59-A6C34878D82A}">
                    <a16:rowId xmlns:a16="http://schemas.microsoft.com/office/drawing/2014/main" val="10003"/>
                  </a:ext>
                </a:extLst>
              </a:tr>
              <a:tr h="853440">
                <a:tc>
                  <a:txBody>
                    <a:bodyPr/>
                    <a:lstStyle/>
                    <a:p>
                      <a:r>
                        <a:rPr lang="en-US" sz="1100" b="1" dirty="0"/>
                        <a:t>High School</a:t>
                      </a:r>
                      <a:r>
                        <a:rPr lang="en-US" sz="1100" baseline="0" dirty="0"/>
                        <a:t> </a:t>
                      </a:r>
                    </a:p>
                    <a:p>
                      <a:r>
                        <a:rPr lang="en-US" sz="1100" b="1" baseline="0" dirty="0">
                          <a:solidFill>
                            <a:srgbClr val="FF0000"/>
                          </a:solidFill>
                        </a:rPr>
                        <a:t>Language Arts through ESOL and Reading</a:t>
                      </a:r>
                    </a:p>
                    <a:p>
                      <a:r>
                        <a:rPr lang="en-US" sz="1100" baseline="0" dirty="0"/>
                        <a:t>Course Code: 1002381</a:t>
                      </a:r>
                      <a:endParaRPr lang="en-US" sz="1100" dirty="0"/>
                    </a:p>
                  </a:txBody>
                  <a:tcPr/>
                </a:tc>
                <a:tc>
                  <a:txBody>
                    <a:bodyPr/>
                    <a:lstStyle/>
                    <a:p>
                      <a:r>
                        <a:rPr lang="en-US" sz="1100" dirty="0"/>
                        <a:t>ESOL (not the Endorsement) with Reading Endorsement</a:t>
                      </a:r>
                    </a:p>
                    <a:p>
                      <a:r>
                        <a:rPr lang="en-US" sz="1100" dirty="0"/>
                        <a:t>English 6-12 with ESOL and Reading Endorsements</a:t>
                      </a:r>
                    </a:p>
                    <a:p>
                      <a:r>
                        <a:rPr lang="en-US" sz="1100" dirty="0"/>
                        <a:t>Reading (not the Endorsement) with</a:t>
                      </a:r>
                      <a:r>
                        <a:rPr lang="en-US" sz="1100" baseline="0" dirty="0"/>
                        <a:t> ESOL Endorsement</a:t>
                      </a:r>
                    </a:p>
                    <a:p>
                      <a:r>
                        <a:rPr lang="en-US" sz="1100" baseline="0" dirty="0"/>
                        <a:t>Foreign Language (any) with ESOL and Reading Endorsements</a:t>
                      </a:r>
                      <a:endParaRPr lang="en-US"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331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780778" y="165100"/>
            <a:ext cx="6190185" cy="774352"/>
          </a:xfrm>
        </p:spPr>
        <p:txBody>
          <a:bodyPr/>
          <a:lstStyle/>
          <a:p>
            <a:r>
              <a:rPr lang="en-US" dirty="0"/>
              <a:t>A Closer Look</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32</a:t>
            </a:fld>
            <a:endParaRPr lang="en-US" b="1" dirty="0"/>
          </a:p>
        </p:txBody>
      </p:sp>
      <p:pic>
        <p:nvPicPr>
          <p:cNvPr id="7" name="Picture 6" descr="A close up of text on a white background&#10;&#10;Description generated with high confidence">
            <a:extLst>
              <a:ext uri="{FF2B5EF4-FFF2-40B4-BE49-F238E27FC236}">
                <a16:creationId xmlns:a16="http://schemas.microsoft.com/office/drawing/2014/main" id="{1994E323-F0CC-48D3-8F07-DC2BFA6B1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95" y="1290110"/>
            <a:ext cx="8173433" cy="4648200"/>
          </a:xfrm>
          <a:prstGeom prst="rect">
            <a:avLst/>
          </a:prstGeom>
        </p:spPr>
      </p:pic>
      <p:sp>
        <p:nvSpPr>
          <p:cNvPr id="8" name="TextBox 7">
            <a:extLst>
              <a:ext uri="{FF2B5EF4-FFF2-40B4-BE49-F238E27FC236}">
                <a16:creationId xmlns:a16="http://schemas.microsoft.com/office/drawing/2014/main" id="{F9EC43EC-4DF0-4579-A9B7-3536B669A939}"/>
              </a:ext>
            </a:extLst>
          </p:cNvPr>
          <p:cNvSpPr txBox="1"/>
          <p:nvPr/>
        </p:nvSpPr>
        <p:spPr>
          <a:xfrm>
            <a:off x="458779" y="4033310"/>
            <a:ext cx="8305800" cy="1631216"/>
          </a:xfrm>
          <a:prstGeom prst="rect">
            <a:avLst/>
          </a:prstGeom>
          <a:noFill/>
        </p:spPr>
        <p:txBody>
          <a:bodyPr wrap="square" rtlCol="0">
            <a:spAutoFit/>
          </a:bodyPr>
          <a:lstStyle/>
          <a:p>
            <a:r>
              <a:rPr lang="en-US" sz="2000" dirty="0">
                <a:solidFill>
                  <a:srgbClr val="FF0000"/>
                </a:solidFill>
              </a:rPr>
              <a:t>Course code number</a:t>
            </a:r>
          </a:p>
          <a:p>
            <a:endParaRPr lang="en-US" sz="2000" dirty="0">
              <a:solidFill>
                <a:srgbClr val="FF0000"/>
              </a:solidFill>
            </a:endParaRPr>
          </a:p>
          <a:p>
            <a:r>
              <a:rPr lang="en-US" sz="2000" dirty="0">
                <a:solidFill>
                  <a:srgbClr val="00B0F0"/>
                </a:solidFill>
              </a:rPr>
              <a:t>Course title</a:t>
            </a:r>
          </a:p>
          <a:p>
            <a:endParaRPr lang="en-US" sz="2000" dirty="0">
              <a:solidFill>
                <a:srgbClr val="2930B9"/>
              </a:solidFill>
            </a:endParaRPr>
          </a:p>
          <a:p>
            <a:r>
              <a:rPr lang="en-US" sz="2000" dirty="0">
                <a:solidFill>
                  <a:srgbClr val="00B050"/>
                </a:solidFill>
              </a:rPr>
              <a:t>Acceptable certifications</a:t>
            </a:r>
          </a:p>
        </p:txBody>
      </p:sp>
    </p:spTree>
    <p:extLst>
      <p:ext uri="{BB962C8B-B14F-4D97-AF65-F5344CB8AC3E}">
        <p14:creationId xmlns:p14="http://schemas.microsoft.com/office/powerpoint/2010/main" val="261947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780778" y="165100"/>
            <a:ext cx="6190185" cy="774352"/>
          </a:xfrm>
        </p:spPr>
        <p:txBody>
          <a:bodyPr/>
          <a:lstStyle/>
          <a:p>
            <a:r>
              <a:rPr lang="en-US" dirty="0"/>
              <a:t>ESE Access Courses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33</a:t>
            </a:fld>
            <a:endParaRPr lang="en-US" b="1" dirty="0"/>
          </a:p>
        </p:txBody>
      </p:sp>
      <p:sp>
        <p:nvSpPr>
          <p:cNvPr id="11" name="Rectangle 10">
            <a:extLst>
              <a:ext uri="{FF2B5EF4-FFF2-40B4-BE49-F238E27FC236}">
                <a16:creationId xmlns:a16="http://schemas.microsoft.com/office/drawing/2014/main" id="{506E5725-4BD5-45B2-8689-D5326875C9DC}"/>
              </a:ext>
            </a:extLst>
          </p:cNvPr>
          <p:cNvSpPr/>
          <p:nvPr/>
        </p:nvSpPr>
        <p:spPr>
          <a:xfrm>
            <a:off x="782340" y="2090172"/>
            <a:ext cx="7579319" cy="2677656"/>
          </a:xfrm>
          <a:prstGeom prst="rect">
            <a:avLst/>
          </a:prstGeom>
        </p:spPr>
        <p:txBody>
          <a:bodyPr wrap="square">
            <a:spAutoFit/>
          </a:bodyPr>
          <a:lstStyle/>
          <a:p>
            <a:pPr algn="just"/>
            <a:r>
              <a:rPr lang="en-US" sz="2400" dirty="0">
                <a:cs typeface="Arial" panose="020B0604020202020204" pitchFamily="34" charset="0"/>
              </a:rPr>
              <a:t>Effective with the 2018-2019 school year, the Florida Department of Education requires teachers who are assigned </a:t>
            </a:r>
            <a:r>
              <a:rPr lang="en-US" sz="2400" u="sng" dirty="0">
                <a:cs typeface="Arial" panose="020B0604020202020204" pitchFamily="34" charset="0"/>
              </a:rPr>
              <a:t>access courses</a:t>
            </a:r>
            <a:r>
              <a:rPr lang="en-US" sz="2400" dirty="0">
                <a:cs typeface="Arial" panose="020B0604020202020204" pitchFamily="34" charset="0"/>
              </a:rPr>
              <a:t> (in a content area - e.g. math, science, language arts, social science) to hold certification in </a:t>
            </a:r>
            <a:r>
              <a:rPr lang="en-US" sz="2400" u="sng" dirty="0">
                <a:cs typeface="Arial" panose="020B0604020202020204" pitchFamily="34" charset="0"/>
              </a:rPr>
              <a:t>ESE and Elementary Education OR ESE and the specific content area</a:t>
            </a:r>
            <a:r>
              <a:rPr lang="en-US" sz="2400" dirty="0">
                <a:cs typeface="Arial" panose="020B0604020202020204" pitchFamily="34" charset="0"/>
              </a:rPr>
              <a:t>.</a:t>
            </a:r>
          </a:p>
        </p:txBody>
      </p:sp>
    </p:spTree>
    <p:extLst>
      <p:ext uri="{BB962C8B-B14F-4D97-AF65-F5344CB8AC3E}">
        <p14:creationId xmlns:p14="http://schemas.microsoft.com/office/powerpoint/2010/main" val="326459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780778" y="165100"/>
            <a:ext cx="6190185" cy="774352"/>
          </a:xfrm>
        </p:spPr>
        <p:txBody>
          <a:bodyPr/>
          <a:lstStyle/>
          <a:p>
            <a:r>
              <a:rPr lang="en-US" dirty="0"/>
              <a:t>ESE Certification</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34</a:t>
            </a:fld>
            <a:endParaRPr lang="en-US" b="1" dirty="0"/>
          </a:p>
        </p:txBody>
      </p:sp>
      <p:sp>
        <p:nvSpPr>
          <p:cNvPr id="6" name="TextBox 5">
            <a:extLst>
              <a:ext uri="{FF2B5EF4-FFF2-40B4-BE49-F238E27FC236}">
                <a16:creationId xmlns:a16="http://schemas.microsoft.com/office/drawing/2014/main" id="{4904ADBA-3BEF-499E-8136-4152A336E535}"/>
              </a:ext>
            </a:extLst>
          </p:cNvPr>
          <p:cNvSpPr txBox="1"/>
          <p:nvPr/>
        </p:nvSpPr>
        <p:spPr>
          <a:xfrm>
            <a:off x="411972" y="4664935"/>
            <a:ext cx="8229600" cy="1323439"/>
          </a:xfrm>
          <a:prstGeom prst="rect">
            <a:avLst/>
          </a:prstGeom>
          <a:noFill/>
        </p:spPr>
        <p:txBody>
          <a:bodyPr wrap="square" rtlCol="0">
            <a:spAutoFit/>
          </a:bodyPr>
          <a:lstStyle/>
          <a:p>
            <a:pPr algn="just"/>
            <a:r>
              <a:rPr lang="en-US" sz="1600" dirty="0"/>
              <a:t>Student characteristics are considered when determining appropriate certification for ESE teachers.  If you are assigned a class where 100% of students are indicated with the same ESE student characteristic you may be required to hold the related, specific ESE certification.  Some examples of this are Hearing Impaired and Autism Spectrum Disorder.</a:t>
            </a:r>
          </a:p>
        </p:txBody>
      </p:sp>
      <p:pic>
        <p:nvPicPr>
          <p:cNvPr id="7" name="Picture 6" descr="Table&#10;&#10;Description automatically generated">
            <a:extLst>
              <a:ext uri="{FF2B5EF4-FFF2-40B4-BE49-F238E27FC236}">
                <a16:creationId xmlns:a16="http://schemas.microsoft.com/office/drawing/2014/main" id="{DA757C4B-BDEB-47DF-B77D-DC04541FFBC4}"/>
              </a:ext>
            </a:extLst>
          </p:cNvPr>
          <p:cNvPicPr>
            <a:picLocks noChangeAspect="1"/>
          </p:cNvPicPr>
          <p:nvPr/>
        </p:nvPicPr>
        <p:blipFill>
          <a:blip r:embed="rId2"/>
          <a:stretch>
            <a:fillRect/>
          </a:stretch>
        </p:blipFill>
        <p:spPr>
          <a:xfrm>
            <a:off x="411972" y="1284883"/>
            <a:ext cx="8460188" cy="3200999"/>
          </a:xfrm>
          <a:prstGeom prst="rect">
            <a:avLst/>
          </a:prstGeom>
        </p:spPr>
      </p:pic>
    </p:spTree>
    <p:extLst>
      <p:ext uri="{BB962C8B-B14F-4D97-AF65-F5344CB8AC3E}">
        <p14:creationId xmlns:p14="http://schemas.microsoft.com/office/powerpoint/2010/main" val="800169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791222" y="160862"/>
            <a:ext cx="6190185" cy="774352"/>
          </a:xfrm>
        </p:spPr>
        <p:txBody>
          <a:bodyPr/>
          <a:lstStyle/>
          <a:p>
            <a:r>
              <a:rPr lang="en-US" dirty="0"/>
              <a:t>Autism Spectrum Disorder (ASD)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35</a:t>
            </a:fld>
            <a:endParaRPr lang="en-US" b="1" dirty="0"/>
          </a:p>
        </p:txBody>
      </p:sp>
      <p:pic>
        <p:nvPicPr>
          <p:cNvPr id="8" name="Picture 3" descr="C:\Users\p00059981\Desktop\Capture8.JPG">
            <a:extLst>
              <a:ext uri="{FF2B5EF4-FFF2-40B4-BE49-F238E27FC236}">
                <a16:creationId xmlns:a16="http://schemas.microsoft.com/office/drawing/2014/main" id="{FBED3421-A10D-4AAB-AF85-D0ED0F396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81" y="1276350"/>
            <a:ext cx="8006342" cy="3388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AD1D0F-4D45-4ED5-84DA-5E32430423DA}"/>
              </a:ext>
            </a:extLst>
          </p:cNvPr>
          <p:cNvSpPr txBox="1"/>
          <p:nvPr/>
        </p:nvSpPr>
        <p:spPr>
          <a:xfrm>
            <a:off x="493588" y="4723370"/>
            <a:ext cx="8205788" cy="1661993"/>
          </a:xfrm>
          <a:prstGeom prst="rect">
            <a:avLst/>
          </a:prstGeom>
          <a:noFill/>
        </p:spPr>
        <p:txBody>
          <a:bodyPr wrap="square" rtlCol="0">
            <a:spAutoFit/>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If teachers can meet the experience requirement noted in the option above, the principal must submit an original letter, on school letterhead, indicating the period in which the teacher gained the experience.  The letter must include a statement that the teacher worked with ASD students and that the teacher had satisfactory evaluations during the period.  The letter must be signed and dated by the principal and submitted to the Talent Acquisition &amp; Operations (Instructional) Department; attn: Certification</a:t>
            </a:r>
            <a:endParaRPr lang="en-US" sz="1400" u="sng" dirty="0">
              <a:solidFill>
                <a:srgbClr val="2930B9"/>
              </a:solidFill>
              <a:latin typeface="Verdana" panose="020B0604030504040204" pitchFamily="34" charset="0"/>
              <a:ea typeface="Verdana" panose="020B0604030504040204" pitchFamily="34" charset="0"/>
              <a:cs typeface="Verdana" panose="020B0604030504040204" pitchFamily="34" charset="0"/>
            </a:endParaRPr>
          </a:p>
          <a:p>
            <a:pPr algn="just"/>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5742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476907" y="138643"/>
            <a:ext cx="6190185" cy="774352"/>
          </a:xfrm>
        </p:spPr>
        <p:txBody>
          <a:bodyPr/>
          <a:lstStyle/>
          <a:p>
            <a:r>
              <a:rPr lang="en-US" dirty="0"/>
              <a:t>Completing ASD Subject Requirements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36</a:t>
            </a:fld>
            <a:endParaRPr lang="en-US" b="1" dirty="0"/>
          </a:p>
        </p:txBody>
      </p:sp>
      <p:sp>
        <p:nvSpPr>
          <p:cNvPr id="7" name="TextBox 6">
            <a:extLst>
              <a:ext uri="{FF2B5EF4-FFF2-40B4-BE49-F238E27FC236}">
                <a16:creationId xmlns:a16="http://schemas.microsoft.com/office/drawing/2014/main" id="{EFA7B59D-23AA-4D9D-B221-A2419528EC95}"/>
              </a:ext>
            </a:extLst>
          </p:cNvPr>
          <p:cNvSpPr txBox="1"/>
          <p:nvPr/>
        </p:nvSpPr>
        <p:spPr>
          <a:xfrm>
            <a:off x="468536" y="1645364"/>
            <a:ext cx="8205788" cy="4555093"/>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The district offers a state-approved endorsement program for the ASD Endorsement (NOTE the ASD Endorsement subject area requirements </a:t>
            </a:r>
            <a:r>
              <a:rPr lang="en-US" sz="1600" u="sng" dirty="0">
                <a:latin typeface="Verdana" panose="020B0604030504040204" pitchFamily="34" charset="0"/>
                <a:ea typeface="Verdana" panose="020B0604030504040204" pitchFamily="34" charset="0"/>
                <a:cs typeface="Verdana" panose="020B0604030504040204" pitchFamily="34" charset="0"/>
              </a:rPr>
              <a:t>cannot</a:t>
            </a:r>
            <a:r>
              <a:rPr lang="en-US" sz="1600" dirty="0">
                <a:latin typeface="Verdana" panose="020B0604030504040204" pitchFamily="34" charset="0"/>
                <a:ea typeface="Verdana" panose="020B0604030504040204" pitchFamily="34" charset="0"/>
                <a:cs typeface="Verdana" panose="020B0604030504040204" pitchFamily="34" charset="0"/>
              </a:rPr>
              <a:t> be met via passing a subject area exam).  Further information regarding the state-approved district ASD Endorsement courses is found at: </a:t>
            </a:r>
            <a:r>
              <a:rPr lang="en-US" sz="1600" dirty="0">
                <a:latin typeface="Verdana" panose="020B0604030504040204" pitchFamily="34" charset="0"/>
                <a:ea typeface="Verdana" panose="020B0604030504040204" pitchFamily="34" charset="0"/>
                <a:cs typeface="Verdana" panose="020B0604030504040204" pitchFamily="34" charset="0"/>
                <a:hlinkClick r:id="rId2"/>
              </a:rPr>
              <a:t>https://fl-pda.org/opportunities/endorsement/</a:t>
            </a:r>
            <a:endParaRPr lang="en-US" sz="1600" dirty="0">
              <a:latin typeface="Verdana" panose="020B0604030504040204" pitchFamily="34" charset="0"/>
              <a:ea typeface="Verdana" panose="020B0604030504040204" pitchFamily="34" charset="0"/>
              <a:cs typeface="Verdana" panose="020B0604030504040204" pitchFamily="34" charset="0"/>
            </a:endParaRPr>
          </a:p>
          <a:p>
            <a:pPr algn="just"/>
            <a:endParaRPr lang="en-US" sz="1600" u="sng" dirty="0">
              <a:solidFill>
                <a:srgbClr val="2930B9"/>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n-US" sz="1600" dirty="0"/>
              <a:t>For teachers completing college coursework toward ASD, </a:t>
            </a:r>
            <a:r>
              <a:rPr lang="en-US" sz="1600" b="1" dirty="0"/>
              <a:t>two years of full-time instructional experience in working with ASD students can be used in lieu of six of the twelve required semester hours</a:t>
            </a:r>
            <a:r>
              <a:rPr lang="en-US" sz="1600" dirty="0"/>
              <a:t>.  While accruing the required minimum teaching experience with ASD students, teachers must take six semester hours of college coursework to satisfy requirements for two of the following areas: (a), (b), (c), or (d) of the subject requirements.  </a:t>
            </a:r>
            <a:r>
              <a:rPr lang="en-US" sz="1600" i="1" dirty="0"/>
              <a:t>Note one of the courses completed must include field experience. </a:t>
            </a:r>
            <a:r>
              <a:rPr lang="en-US" sz="1600" dirty="0"/>
              <a:t>Course requirements are found at the Florida Department of Education web site: </a:t>
            </a:r>
            <a:r>
              <a:rPr lang="en-US" sz="1600" u="sng" dirty="0">
                <a:solidFill>
                  <a:srgbClr val="2930B9"/>
                </a:solidFill>
              </a:rPr>
              <a:t>http://www.fldoe.org/teaching/certification/administrative-rules/6a-4-01796.stml </a:t>
            </a:r>
          </a:p>
          <a:p>
            <a:pPr algn="just"/>
            <a:endParaRPr lang="en-US" sz="1600" u="sng" dirty="0">
              <a:solidFill>
                <a:srgbClr val="2930B9"/>
              </a:solidFill>
              <a:latin typeface="Verdana" panose="020B0604030504040204" pitchFamily="34" charset="0"/>
              <a:ea typeface="Verdana" panose="020B0604030504040204" pitchFamily="34" charset="0"/>
              <a:cs typeface="Verdana" panose="020B0604030504040204" pitchFamily="34" charset="0"/>
            </a:endParaRPr>
          </a:p>
          <a:p>
            <a:pPr algn="just"/>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3226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476337" y="290133"/>
            <a:ext cx="6190185" cy="774352"/>
          </a:xfrm>
        </p:spPr>
        <p:txBody>
          <a:bodyPr/>
          <a:lstStyle/>
          <a:p>
            <a:r>
              <a:rPr lang="en-US" dirty="0"/>
              <a:t>Completing ASD Subject Requirements (cont’d)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37</a:t>
            </a:fld>
            <a:endParaRPr lang="en-US" b="1" dirty="0"/>
          </a:p>
        </p:txBody>
      </p:sp>
      <p:sp>
        <p:nvSpPr>
          <p:cNvPr id="6" name="TextBox 5">
            <a:extLst>
              <a:ext uri="{FF2B5EF4-FFF2-40B4-BE49-F238E27FC236}">
                <a16:creationId xmlns:a16="http://schemas.microsoft.com/office/drawing/2014/main" id="{27E3A508-D4D0-4434-BEB0-7674A2E42D42}"/>
              </a:ext>
            </a:extLst>
          </p:cNvPr>
          <p:cNvSpPr txBox="1"/>
          <p:nvPr/>
        </p:nvSpPr>
        <p:spPr>
          <a:xfrm>
            <a:off x="927101" y="1710354"/>
            <a:ext cx="3825931" cy="4308872"/>
          </a:xfrm>
          <a:prstGeom prst="rect">
            <a:avLst/>
          </a:prstGeom>
          <a:noFill/>
        </p:spPr>
        <p:txBody>
          <a:bodyPr wrap="square" rtlCol="0">
            <a:spAutoFit/>
          </a:bodyPr>
          <a:lstStyle/>
          <a:p>
            <a:pPr algn="just"/>
            <a:endParaRPr lang="en-US" sz="1600" dirty="0"/>
          </a:p>
          <a:p>
            <a:pPr marL="285750" indent="-285750" algn="just">
              <a:buFont typeface="Wingdings" panose="05000000000000000000" pitchFamily="2" charset="2"/>
              <a:buChar char="Ø"/>
            </a:pPr>
            <a:r>
              <a:rPr lang="en-US" sz="1600" dirty="0"/>
              <a:t>To document the experience the principal must complete and submit the Verification of Teaching Experience form to the Talent Acquisition &amp; Operations (Instructional) Department; attn: Certification. The form must document the teacher’s experience in working with ASD students specifically.  The form is available for download from the following web address:  </a:t>
            </a:r>
            <a:r>
              <a:rPr lang="en-US" sz="1600" u="sng" dirty="0">
                <a:solidFill>
                  <a:srgbClr val="2930B9"/>
                </a:solidFill>
              </a:rPr>
              <a:t>http://www.broward.k12.fl.us/certification/FormsGen.html</a:t>
            </a:r>
          </a:p>
          <a:p>
            <a:pPr algn="just"/>
            <a:endParaRPr lang="en-US" sz="1600" u="sng" dirty="0">
              <a:solidFill>
                <a:srgbClr val="2930B9"/>
              </a:solidFill>
              <a:latin typeface="Verdana" panose="020B0604030504040204" pitchFamily="34" charset="0"/>
              <a:ea typeface="Verdana" panose="020B0604030504040204" pitchFamily="34" charset="0"/>
              <a:cs typeface="Verdana" panose="020B0604030504040204" pitchFamily="34" charset="0"/>
            </a:endParaRPr>
          </a:p>
          <a:p>
            <a:pPr algn="just"/>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DC7F0971-6612-4977-9111-7BFB6BBA4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312" y="1828800"/>
            <a:ext cx="2757299" cy="2819400"/>
          </a:xfrm>
          <a:prstGeom prst="rect">
            <a:avLst/>
          </a:prstGeom>
        </p:spPr>
      </p:pic>
    </p:spTree>
    <p:extLst>
      <p:ext uri="{BB962C8B-B14F-4D97-AF65-F5344CB8AC3E}">
        <p14:creationId xmlns:p14="http://schemas.microsoft.com/office/powerpoint/2010/main" val="3607523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961418" y="234417"/>
            <a:ext cx="6190185" cy="638600"/>
          </a:xfrm>
        </p:spPr>
        <p:txBody>
          <a:bodyPr/>
          <a:lstStyle/>
          <a:p>
            <a:r>
              <a:rPr lang="en-US" dirty="0"/>
              <a:t>Prekindergarten Disabilities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38</a:t>
            </a:fld>
            <a:endParaRPr lang="en-US" b="1" dirty="0"/>
          </a:p>
        </p:txBody>
      </p:sp>
      <p:pic>
        <p:nvPicPr>
          <p:cNvPr id="7" name="Picture 2" descr="C:\Users\p00059981\Desktop\Capture9.JPG">
            <a:extLst>
              <a:ext uri="{FF2B5EF4-FFF2-40B4-BE49-F238E27FC236}">
                <a16:creationId xmlns:a16="http://schemas.microsoft.com/office/drawing/2014/main" id="{D9DE80BE-4D66-43A2-BA9A-3EF2D82E8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19" y="1869281"/>
            <a:ext cx="806769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65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189972" y="250293"/>
            <a:ext cx="7049313" cy="638600"/>
          </a:xfrm>
        </p:spPr>
        <p:txBody>
          <a:bodyPr/>
          <a:lstStyle/>
          <a:p>
            <a:r>
              <a:rPr lang="en-US" dirty="0"/>
              <a:t>Completing </a:t>
            </a:r>
            <a:r>
              <a:rPr lang="en-US" dirty="0" err="1"/>
              <a:t>Prek</a:t>
            </a:r>
            <a:r>
              <a:rPr lang="en-US" dirty="0"/>
              <a:t> Dis Subject Requirements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39</a:t>
            </a:fld>
            <a:endParaRPr lang="en-US" b="1" dirty="0"/>
          </a:p>
        </p:txBody>
      </p:sp>
      <p:sp>
        <p:nvSpPr>
          <p:cNvPr id="6" name="TextBox 5">
            <a:extLst>
              <a:ext uri="{FF2B5EF4-FFF2-40B4-BE49-F238E27FC236}">
                <a16:creationId xmlns:a16="http://schemas.microsoft.com/office/drawing/2014/main" id="{AA7081BC-F58A-49B1-AE92-E55933053085}"/>
              </a:ext>
            </a:extLst>
          </p:cNvPr>
          <p:cNvSpPr txBox="1"/>
          <p:nvPr/>
        </p:nvSpPr>
        <p:spPr>
          <a:xfrm>
            <a:off x="415298" y="1310321"/>
            <a:ext cx="8205788" cy="4770537"/>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The district </a:t>
            </a:r>
            <a:r>
              <a:rPr lang="en-US" sz="1600" u="sng" dirty="0">
                <a:latin typeface="Verdana" panose="020B0604030504040204" pitchFamily="34" charset="0"/>
                <a:ea typeface="Verdana" panose="020B0604030504040204" pitchFamily="34" charset="0"/>
                <a:cs typeface="Verdana" panose="020B0604030504040204" pitchFamily="34" charset="0"/>
              </a:rPr>
              <a:t>does not</a:t>
            </a:r>
            <a:r>
              <a:rPr lang="en-US" sz="1600" dirty="0">
                <a:latin typeface="Verdana" panose="020B0604030504040204" pitchFamily="34" charset="0"/>
                <a:ea typeface="Verdana" panose="020B0604030504040204" pitchFamily="34" charset="0"/>
                <a:cs typeface="Verdana" panose="020B0604030504040204" pitchFamily="34" charset="0"/>
              </a:rPr>
              <a:t> offer professional development for the Prek Disabilities Endorsement.  Teachers must take the coursework. Use the following link to review a chart of universities that offer courses toward the Endorsement: </a:t>
            </a:r>
            <a:r>
              <a:rPr lang="en-US" sz="1600" u="sng" dirty="0">
                <a:solidFill>
                  <a:srgbClr val="2930B9"/>
                </a:solidFill>
                <a:latin typeface="Verdana" panose="020B0604030504040204" pitchFamily="34" charset="0"/>
                <a:ea typeface="Verdana" panose="020B0604030504040204" pitchFamily="34" charset="0"/>
                <a:cs typeface="Verdana" panose="020B0604030504040204" pitchFamily="34" charset="0"/>
                <a:hlinkClick r:id="rId2"/>
              </a:rPr>
              <a:t>http://florida-ese.org/uco/endorsementsESE.aspx</a:t>
            </a:r>
            <a:r>
              <a:rPr lang="en-US" sz="1600" u="sng" dirty="0">
                <a:solidFill>
                  <a:srgbClr val="2930B9"/>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2930B9"/>
                </a:solidFill>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The Prek Disabilities Endorsement may only be added through completion of the required coursework.</a:t>
            </a:r>
          </a:p>
          <a:p>
            <a:pPr algn="just"/>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sz="1600" b="1" dirty="0"/>
              <a:t>Two</a:t>
            </a:r>
            <a:r>
              <a:rPr lang="en-US" sz="1600" dirty="0"/>
              <a:t> </a:t>
            </a:r>
            <a:r>
              <a:rPr lang="en-US" sz="1600" b="1" dirty="0"/>
              <a:t>years of full-time instructional experience in working with ESE students at the prek level can be used in lieu of six of the twelve required semester hours</a:t>
            </a:r>
            <a:r>
              <a:rPr lang="en-US" sz="1600" dirty="0"/>
              <a:t>.  While accruing the required teaching experience, with prek ESE students teachers must take six semester hours of college coursework to satisfy requirements for two of the following subject requirements: (a), (b), or (c). </a:t>
            </a:r>
            <a:r>
              <a:rPr lang="en-US" sz="1600" i="1" dirty="0"/>
              <a:t>(Note that requirement (a) consists of a total of six hours and so a year of experience may be used in lieu of three or all six hours depending on the courses completed). </a:t>
            </a:r>
            <a:r>
              <a:rPr lang="en-US" sz="1600" dirty="0"/>
              <a:t>Course requirements can be found at the Florida Department of Education web site: </a:t>
            </a:r>
            <a:r>
              <a:rPr lang="en-US" sz="1600" u="sng" dirty="0">
                <a:solidFill>
                  <a:srgbClr val="2930B9"/>
                </a:solidFill>
                <a:hlinkClick r:id="rId3"/>
              </a:rPr>
              <a:t>http://www.fldoe.org/teaching/certification/administrative-rules/6a-4-01792.stml</a:t>
            </a:r>
            <a:endParaRPr lang="en-US" sz="1600" u="sng" dirty="0">
              <a:solidFill>
                <a:srgbClr val="2930B9"/>
              </a:solidFill>
            </a:endParaRPr>
          </a:p>
          <a:p>
            <a:pPr algn="just"/>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746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CB70BEFF-862E-A5A7-A119-E396F931E457}"/>
              </a:ext>
            </a:extLst>
          </p:cNvPr>
          <p:cNvPicPr>
            <a:picLocks noGrp="1" noChangeAspect="1"/>
          </p:cNvPicPr>
          <p:nvPr>
            <p:ph idx="1"/>
          </p:nvPr>
        </p:nvPicPr>
        <p:blipFill rotWithShape="1">
          <a:blip r:embed="rId2"/>
          <a:stretch/>
        </p:blipFill>
        <p:spPr>
          <a:xfrm>
            <a:off x="1878227" y="1318054"/>
            <a:ext cx="5642919" cy="4469722"/>
          </a:xfrm>
          <a:prstGeom prst="rect">
            <a:avLst/>
          </a:prstGeom>
          <a:noFill/>
        </p:spPr>
      </p:pic>
      <p:sp>
        <p:nvSpPr>
          <p:cNvPr id="38" name="Text Placeholder 2">
            <a:extLst>
              <a:ext uri="{FF2B5EF4-FFF2-40B4-BE49-F238E27FC236}">
                <a16:creationId xmlns:a16="http://schemas.microsoft.com/office/drawing/2014/main" id="{544F6172-22EF-06A9-6AFB-108936D6B29A}"/>
              </a:ext>
            </a:extLst>
          </p:cNvPr>
          <p:cNvSpPr>
            <a:spLocks noGrp="1"/>
          </p:cNvSpPr>
          <p:nvPr>
            <p:ph type="body" sz="quarter" idx="13"/>
          </p:nvPr>
        </p:nvSpPr>
        <p:spPr>
          <a:xfrm>
            <a:off x="1004355" y="6242583"/>
            <a:ext cx="6323201" cy="365124"/>
          </a:xfrm>
        </p:spPr>
        <p:txBody>
          <a:bodyPr/>
          <a:lstStyle/>
          <a:p>
            <a:r>
              <a:rPr lang="en-US" dirty="0"/>
              <a:t>Talent acquisition and operations, instructional</a:t>
            </a:r>
          </a:p>
          <a:p>
            <a:endParaRPr lang="en-US" dirty="0"/>
          </a:p>
        </p:txBody>
      </p:sp>
      <p:sp>
        <p:nvSpPr>
          <p:cNvPr id="31" name="Title 2">
            <a:extLst>
              <a:ext uri="{FF2B5EF4-FFF2-40B4-BE49-F238E27FC236}">
                <a16:creationId xmlns:a16="http://schemas.microsoft.com/office/drawing/2014/main" id="{0179D24E-3283-0F5C-3747-5F810CBF8058}"/>
              </a:ext>
            </a:extLst>
          </p:cNvPr>
          <p:cNvSpPr>
            <a:spLocks noGrp="1"/>
          </p:cNvSpPr>
          <p:nvPr>
            <p:ph type="title"/>
          </p:nvPr>
        </p:nvSpPr>
        <p:spPr>
          <a:xfrm>
            <a:off x="1629818" y="165100"/>
            <a:ext cx="7341145" cy="954088"/>
          </a:xfrm>
        </p:spPr>
        <p:txBody>
          <a:bodyPr anchor="b">
            <a:normAutofit/>
          </a:bodyPr>
          <a:lstStyle/>
          <a:p>
            <a:r>
              <a:rPr lang="en-US" dirty="0"/>
              <a:t>Sample of Status Statement ‘Eligible’</a:t>
            </a:r>
          </a:p>
        </p:txBody>
      </p:sp>
      <p:sp>
        <p:nvSpPr>
          <p:cNvPr id="5" name="Slide Number Placeholder 4">
            <a:extLst>
              <a:ext uri="{FF2B5EF4-FFF2-40B4-BE49-F238E27FC236}">
                <a16:creationId xmlns:a16="http://schemas.microsoft.com/office/drawing/2014/main" id="{1E58F7F8-4F09-E1D8-B5C8-7D222D580743}"/>
              </a:ext>
            </a:extLst>
          </p:cNvPr>
          <p:cNvSpPr>
            <a:spLocks noGrp="1"/>
          </p:cNvSpPr>
          <p:nvPr>
            <p:ph type="sldNum" sz="quarter" idx="14"/>
          </p:nvPr>
        </p:nvSpPr>
        <p:spPr>
          <a:xfrm>
            <a:off x="6735763" y="6276975"/>
            <a:ext cx="2133600" cy="365125"/>
          </a:xfrm>
        </p:spPr>
        <p:txBody>
          <a:bodyPr>
            <a:normAutofit/>
          </a:bodyPr>
          <a:lstStyle/>
          <a:p>
            <a:pPr>
              <a:spcAft>
                <a:spcPts val="600"/>
              </a:spcAft>
              <a:defRPr/>
            </a:pPr>
            <a:fld id="{2A019707-FF42-4635-81E0-BAF726E25EF2}" type="slidenum">
              <a:rPr lang="en-US" smtClean="0"/>
              <a:pPr>
                <a:spcAft>
                  <a:spcPts val="600"/>
                </a:spcAft>
                <a:defRPr/>
              </a:pPr>
              <a:t>4</a:t>
            </a:fld>
            <a:endParaRPr lang="en-US"/>
          </a:p>
        </p:txBody>
      </p:sp>
    </p:spTree>
    <p:extLst>
      <p:ext uri="{BB962C8B-B14F-4D97-AF65-F5344CB8AC3E}">
        <p14:creationId xmlns:p14="http://schemas.microsoft.com/office/powerpoint/2010/main" val="429336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152394" y="425658"/>
            <a:ext cx="7049313" cy="638600"/>
          </a:xfrm>
        </p:spPr>
        <p:txBody>
          <a:bodyPr/>
          <a:lstStyle/>
          <a:p>
            <a:r>
              <a:rPr lang="en-US" dirty="0"/>
              <a:t>Completing </a:t>
            </a:r>
            <a:r>
              <a:rPr lang="en-US" dirty="0" err="1"/>
              <a:t>Prek</a:t>
            </a:r>
            <a:r>
              <a:rPr lang="en-US" dirty="0"/>
              <a:t> Dis Subject Requirements (cont’d)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40</a:t>
            </a:fld>
            <a:endParaRPr lang="en-US" b="1" dirty="0"/>
          </a:p>
        </p:txBody>
      </p:sp>
      <p:sp>
        <p:nvSpPr>
          <p:cNvPr id="7" name="TextBox 6">
            <a:extLst>
              <a:ext uri="{FF2B5EF4-FFF2-40B4-BE49-F238E27FC236}">
                <a16:creationId xmlns:a16="http://schemas.microsoft.com/office/drawing/2014/main" id="{7AE679C0-4DFB-41A7-B13C-094F60FD9F71}"/>
              </a:ext>
            </a:extLst>
          </p:cNvPr>
          <p:cNvSpPr txBox="1"/>
          <p:nvPr/>
        </p:nvSpPr>
        <p:spPr>
          <a:xfrm>
            <a:off x="469106" y="1565388"/>
            <a:ext cx="8205788" cy="4031873"/>
          </a:xfrm>
          <a:prstGeom prst="rect">
            <a:avLst/>
          </a:prstGeom>
          <a:noFill/>
        </p:spPr>
        <p:txBody>
          <a:bodyPr wrap="square" rtlCol="0">
            <a:spAutoFit/>
          </a:bodyPr>
          <a:lstStyle/>
          <a:p>
            <a:pPr algn="just"/>
            <a:endParaRPr lang="en-US" sz="1600" dirty="0"/>
          </a:p>
          <a:p>
            <a:pPr marL="285750" indent="-285750" algn="just">
              <a:buFont typeface="Wingdings" panose="05000000000000000000" pitchFamily="2" charset="2"/>
              <a:buChar char="Ø"/>
            </a:pPr>
            <a:r>
              <a:rPr lang="en-US" sz="1600" dirty="0"/>
              <a:t>To document the experience your principal must complete and submit the Verification of Teaching Experience form to the Talent Acquisition &amp; Operations (Instructional) Department; attn: Certification. The form must document your experience in working with </a:t>
            </a:r>
            <a:r>
              <a:rPr lang="en-US" sz="1600" dirty="0" err="1"/>
              <a:t>prek</a:t>
            </a:r>
            <a:r>
              <a:rPr lang="en-US" sz="1600" dirty="0"/>
              <a:t> ESE students specifically.  The form is available for download from the following web address:  </a:t>
            </a:r>
            <a:r>
              <a:rPr lang="en-US" sz="1600" u="sng" dirty="0">
                <a:solidFill>
                  <a:srgbClr val="2930B9"/>
                </a:solidFill>
              </a:rPr>
              <a:t>http://www.broward.k12.fl.us/certification/FormsGen.html</a:t>
            </a:r>
          </a:p>
          <a:p>
            <a:pPr algn="just"/>
            <a:endParaRPr lang="en-US" sz="1600" dirty="0">
              <a:latin typeface="Verdana" panose="020B0604030504040204" pitchFamily="34" charset="0"/>
              <a:ea typeface="Verdana" panose="020B0604030504040204" pitchFamily="34" charset="0"/>
              <a:cs typeface="Verdana" panose="020B0604030504040204" pitchFamily="34" charset="0"/>
            </a:endParaRPr>
          </a:p>
          <a:p>
            <a:pPr algn="just"/>
            <a:endParaRPr lang="en-US" sz="1600" u="sng" dirty="0">
              <a:solidFill>
                <a:srgbClr val="2930B9"/>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Another option is to pass the Prek/Primary or Preschool Education subject area exam and add the subject to your certificate.  Note that if you hold a professional certificate you must pass the Prek/Primary or Preschool Education exam to meet requirements to add the subject to your certificate.  Exam information and registration is obtained at:  </a:t>
            </a:r>
            <a:r>
              <a:rPr lang="en-US" sz="1600" dirty="0">
                <a:latin typeface="Verdana" panose="020B0604030504040204" pitchFamily="34" charset="0"/>
                <a:ea typeface="Verdana" panose="020B0604030504040204" pitchFamily="34" charset="0"/>
                <a:cs typeface="Verdana" panose="020B0604030504040204" pitchFamily="34" charset="0"/>
                <a:hlinkClick r:id="rId2"/>
              </a:rPr>
              <a:t>http://www.fl.nesinc.com/index.asp</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1949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3970751" y="281466"/>
            <a:ext cx="1728592" cy="638600"/>
          </a:xfrm>
        </p:spPr>
        <p:txBody>
          <a:bodyPr/>
          <a:lstStyle/>
          <a:p>
            <a:r>
              <a:rPr lang="en-US" dirty="0"/>
              <a:t>Gifted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41</a:t>
            </a:fld>
            <a:endParaRPr lang="en-US" b="1" dirty="0"/>
          </a:p>
        </p:txBody>
      </p:sp>
      <p:sp>
        <p:nvSpPr>
          <p:cNvPr id="6" name="TextBox 5">
            <a:extLst>
              <a:ext uri="{FF2B5EF4-FFF2-40B4-BE49-F238E27FC236}">
                <a16:creationId xmlns:a16="http://schemas.microsoft.com/office/drawing/2014/main" id="{DE44B89B-61CD-4CDD-B6A0-FF8C0591A501}"/>
              </a:ext>
            </a:extLst>
          </p:cNvPr>
          <p:cNvSpPr txBox="1"/>
          <p:nvPr/>
        </p:nvSpPr>
        <p:spPr>
          <a:xfrm>
            <a:off x="349857" y="2733072"/>
            <a:ext cx="8519506" cy="2031325"/>
          </a:xfrm>
          <a:prstGeom prst="rect">
            <a:avLst/>
          </a:prstGeom>
          <a:noFill/>
        </p:spPr>
        <p:txBody>
          <a:bodyPr wrap="square" rtlCol="0">
            <a:spAutoFit/>
          </a:bodyPr>
          <a:lstStyle/>
          <a:p>
            <a:pPr algn="just"/>
            <a:r>
              <a:rPr lang="en-US" dirty="0"/>
              <a:t>Teachers assigned to teach a class where 100% of the students in the class have been identified with the Gifted characteristic OR teachers assigned to teach gifted content are required to hold the Gifted Endorsement in addition to subject area certification.</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4173134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1428142" y="292729"/>
            <a:ext cx="6675266" cy="638600"/>
          </a:xfrm>
        </p:spPr>
        <p:txBody>
          <a:bodyPr/>
          <a:lstStyle/>
          <a:p>
            <a:r>
              <a:rPr lang="en-US" dirty="0"/>
              <a:t>Identifying Teachers as Out-of-Field</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42</a:t>
            </a:fld>
            <a:endParaRPr lang="en-US" b="1" dirty="0"/>
          </a:p>
        </p:txBody>
      </p:sp>
      <p:sp>
        <p:nvSpPr>
          <p:cNvPr id="7" name="Content Placeholder 2">
            <a:extLst>
              <a:ext uri="{FF2B5EF4-FFF2-40B4-BE49-F238E27FC236}">
                <a16:creationId xmlns:a16="http://schemas.microsoft.com/office/drawing/2014/main" id="{31295FA2-DCA7-49DE-BDF4-4856CD0915B5}"/>
              </a:ext>
            </a:extLst>
          </p:cNvPr>
          <p:cNvSpPr txBox="1">
            <a:spLocks/>
          </p:cNvSpPr>
          <p:nvPr/>
        </p:nvSpPr>
        <p:spPr>
          <a:xfrm>
            <a:off x="445864" y="1400708"/>
            <a:ext cx="8229600" cy="4525963"/>
          </a:xfrm>
          <a:prstGeom prst="rect">
            <a:avLst/>
          </a:prstGeom>
        </p:spPr>
        <p:txBody>
          <a:bodyPr>
            <a:normAutofit fontScale="775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t>When teachers are assigned a course or student population (e.g. ESOL, ESE, Gifted) for which they do not hold appropriate certification</a:t>
            </a:r>
          </a:p>
          <a:p>
            <a:pPr algn="just"/>
            <a:endParaRPr lang="en-US" dirty="0"/>
          </a:p>
          <a:p>
            <a:pPr marL="758952" lvl="2" indent="0">
              <a:buFont typeface="Arial" panose="020B0604020202020204" pitchFamily="34" charset="0"/>
              <a:buNone/>
            </a:pPr>
            <a:r>
              <a:rPr lang="en-US" dirty="0"/>
              <a:t>Compare required certification(s) for assignment against the current certification(s) you hold</a:t>
            </a:r>
          </a:p>
          <a:p>
            <a:pPr>
              <a:buFont typeface="Arial" panose="020B0604020202020204" pitchFamily="34" charset="0"/>
              <a:buNone/>
            </a:pPr>
            <a:endParaRPr lang="en-US" dirty="0"/>
          </a:p>
          <a:p>
            <a:pPr>
              <a:buFont typeface="Arial" panose="020B0604020202020204" pitchFamily="34" charset="0"/>
              <a:buNone/>
            </a:pPr>
            <a:r>
              <a:rPr lang="en-US" dirty="0">
                <a:solidFill>
                  <a:srgbClr val="FF0000"/>
                </a:solidFill>
              </a:rPr>
              <a:t>        Match = infield</a:t>
            </a:r>
          </a:p>
          <a:p>
            <a:pPr>
              <a:buFont typeface="Arial" panose="020B0604020202020204" pitchFamily="34" charset="0"/>
              <a:buNone/>
            </a:pPr>
            <a:r>
              <a:rPr lang="en-US" dirty="0">
                <a:solidFill>
                  <a:srgbClr val="FF0000"/>
                </a:solidFill>
              </a:rPr>
              <a:t>        No match = out-of-field</a:t>
            </a:r>
          </a:p>
          <a:p>
            <a:pPr algn="just"/>
            <a:endParaRPr lang="en-US" dirty="0"/>
          </a:p>
          <a:p>
            <a:pPr algn="just">
              <a:buFont typeface="Arial" panose="020B0604020202020204" pitchFamily="34" charset="0"/>
              <a:buNone/>
            </a:pPr>
            <a:endParaRPr lang="en-US" dirty="0"/>
          </a:p>
          <a:p>
            <a:pPr algn="just"/>
            <a:r>
              <a:rPr lang="en-US" dirty="0"/>
              <a:t>Additional considerations a factor with ESE </a:t>
            </a:r>
          </a:p>
        </p:txBody>
      </p:sp>
    </p:spTree>
    <p:extLst>
      <p:ext uri="{BB962C8B-B14F-4D97-AF65-F5344CB8AC3E}">
        <p14:creationId xmlns:p14="http://schemas.microsoft.com/office/powerpoint/2010/main" val="3429378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643167" y="250293"/>
            <a:ext cx="4484143" cy="638600"/>
          </a:xfrm>
        </p:spPr>
        <p:txBody>
          <a:bodyPr/>
          <a:lstStyle/>
          <a:p>
            <a:r>
              <a:rPr lang="en-US" dirty="0"/>
              <a:t>Training Requirements</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43</a:t>
            </a:fld>
            <a:endParaRPr lang="en-US" b="1" dirty="0"/>
          </a:p>
        </p:txBody>
      </p:sp>
      <p:graphicFrame>
        <p:nvGraphicFramePr>
          <p:cNvPr id="6" name="Content Placeholder 4">
            <a:extLst>
              <a:ext uri="{FF2B5EF4-FFF2-40B4-BE49-F238E27FC236}">
                <a16:creationId xmlns:a16="http://schemas.microsoft.com/office/drawing/2014/main" id="{8EA8C4AB-ACF7-446C-A5C9-9D19979B612C}"/>
              </a:ext>
            </a:extLst>
          </p:cNvPr>
          <p:cNvGraphicFramePr>
            <a:graphicFrameLocks/>
          </p:cNvGraphicFramePr>
          <p:nvPr>
            <p:extLst>
              <p:ext uri="{D42A27DB-BD31-4B8C-83A1-F6EECF244321}">
                <p14:modId xmlns:p14="http://schemas.microsoft.com/office/powerpoint/2010/main" val="1344856602"/>
              </p:ext>
            </p:extLst>
          </p:nvPr>
        </p:nvGraphicFramePr>
        <p:xfrm>
          <a:off x="193861" y="1372627"/>
          <a:ext cx="8756278" cy="4612640"/>
        </p:xfrm>
        <a:graphic>
          <a:graphicData uri="http://schemas.openxmlformats.org/drawingml/2006/table">
            <a:tbl>
              <a:tblPr firstRow="1" bandRow="1">
                <a:tableStyleId>{5C22544A-7EE6-4342-B048-85BDC9FD1C3A}</a:tableStyleId>
              </a:tblPr>
              <a:tblGrid>
                <a:gridCol w="1721819">
                  <a:extLst>
                    <a:ext uri="{9D8B030D-6E8A-4147-A177-3AD203B41FA5}">
                      <a16:colId xmlns:a16="http://schemas.microsoft.com/office/drawing/2014/main" val="20000"/>
                    </a:ext>
                  </a:extLst>
                </a:gridCol>
                <a:gridCol w="7034459">
                  <a:extLst>
                    <a:ext uri="{9D8B030D-6E8A-4147-A177-3AD203B41FA5}">
                      <a16:colId xmlns:a16="http://schemas.microsoft.com/office/drawing/2014/main" val="20001"/>
                    </a:ext>
                  </a:extLst>
                </a:gridCol>
              </a:tblGrid>
              <a:tr h="370840">
                <a:tc>
                  <a:txBody>
                    <a:bodyPr/>
                    <a:lstStyle/>
                    <a:p>
                      <a:pPr algn="ctr"/>
                      <a:r>
                        <a:rPr lang="en-US" dirty="0"/>
                        <a:t>OOF Area</a:t>
                      </a:r>
                    </a:p>
                  </a:txBody>
                  <a:tcPr/>
                </a:tc>
                <a:tc>
                  <a:txBody>
                    <a:bodyPr/>
                    <a:lstStyle/>
                    <a:p>
                      <a:pPr algn="ctr"/>
                      <a:r>
                        <a:rPr lang="en-US" dirty="0"/>
                        <a:t>Training Requirements*</a:t>
                      </a:r>
                    </a:p>
                  </a:txBody>
                  <a:tcPr/>
                </a:tc>
                <a:extLst>
                  <a:ext uri="{0D108BD9-81ED-4DB2-BD59-A6C34878D82A}">
                    <a16:rowId xmlns:a16="http://schemas.microsoft.com/office/drawing/2014/main" val="10000"/>
                  </a:ext>
                </a:extLst>
              </a:tr>
              <a:tr h="370840">
                <a:tc>
                  <a:txBody>
                    <a:bodyPr/>
                    <a:lstStyle/>
                    <a:p>
                      <a:r>
                        <a:rPr lang="en-US" sz="1400" dirty="0"/>
                        <a:t>ESOL Category 1</a:t>
                      </a:r>
                    </a:p>
                  </a:txBody>
                  <a:tcPr/>
                </a:tc>
                <a:tc>
                  <a:txBody>
                    <a:bodyPr/>
                    <a:lstStyle/>
                    <a:p>
                      <a:r>
                        <a:rPr lang="en-US" sz="1400" dirty="0"/>
                        <a:t>Complete one</a:t>
                      </a:r>
                      <a:r>
                        <a:rPr lang="en-US" sz="1400" baseline="0" dirty="0"/>
                        <a:t> course (60 in-service points) within the first two years if new (w/in one year if not new) and continue each year OR pass ESOL subject area exam, add ESOL to certificate, and complete 120 ESOL points within three years of addition to certificate</a:t>
                      </a:r>
                      <a:endParaRPr lang="en-US" sz="1400" dirty="0"/>
                    </a:p>
                  </a:txBody>
                  <a:tcPr/>
                </a:tc>
                <a:extLst>
                  <a:ext uri="{0D108BD9-81ED-4DB2-BD59-A6C34878D82A}">
                    <a16:rowId xmlns:a16="http://schemas.microsoft.com/office/drawing/2014/main" val="10001"/>
                  </a:ext>
                </a:extLst>
              </a:tr>
              <a:tr h="370840">
                <a:tc>
                  <a:txBody>
                    <a:bodyPr/>
                    <a:lstStyle/>
                    <a:p>
                      <a:r>
                        <a:rPr lang="en-US" sz="1400" dirty="0"/>
                        <a:t>ESOL Category II</a:t>
                      </a:r>
                    </a:p>
                  </a:txBody>
                  <a:tcPr/>
                </a:tc>
                <a:tc>
                  <a:txBody>
                    <a:bodyPr/>
                    <a:lstStyle/>
                    <a:p>
                      <a:r>
                        <a:rPr lang="en-US" sz="1400" dirty="0"/>
                        <a:t>Complete one course (60 in-service points) within two years if new; within one year if not new </a:t>
                      </a:r>
                      <a:r>
                        <a:rPr lang="en-US" sz="1400" baseline="0" dirty="0"/>
                        <a:t>OR pass ESOL subject area exam, add ESOL to certificate, and complete 120 ESOL points within three years of addition to certificate</a:t>
                      </a:r>
                      <a:endParaRPr lang="en-US" sz="1400" dirty="0"/>
                    </a:p>
                  </a:txBody>
                  <a:tcPr/>
                </a:tc>
                <a:extLst>
                  <a:ext uri="{0D108BD9-81ED-4DB2-BD59-A6C34878D82A}">
                    <a16:rowId xmlns:a16="http://schemas.microsoft.com/office/drawing/2014/main" val="10002"/>
                  </a:ext>
                </a:extLst>
              </a:tr>
              <a:tr h="370840">
                <a:tc>
                  <a:txBody>
                    <a:bodyPr/>
                    <a:lstStyle/>
                    <a:p>
                      <a:r>
                        <a:rPr lang="en-US" sz="1400" dirty="0"/>
                        <a:t>ESOL Category III</a:t>
                      </a:r>
                    </a:p>
                  </a:txBody>
                  <a:tcPr/>
                </a:tc>
                <a:tc>
                  <a:txBody>
                    <a:bodyPr/>
                    <a:lstStyle/>
                    <a:p>
                      <a:r>
                        <a:rPr lang="en-US" sz="1400" dirty="0"/>
                        <a:t>Complete one course (18 in-service points) within two</a:t>
                      </a:r>
                      <a:r>
                        <a:rPr lang="en-US" sz="1400" baseline="0" dirty="0"/>
                        <a:t> years if new; within one year if not new OR pass ESOL subject area exam, add ESOL to certificate, and complete 120 ESOL points within three years of addition to certificate</a:t>
                      </a:r>
                      <a:endParaRPr lang="en-US" sz="1400" dirty="0"/>
                    </a:p>
                  </a:txBody>
                  <a:tcPr/>
                </a:tc>
                <a:extLst>
                  <a:ext uri="{0D108BD9-81ED-4DB2-BD59-A6C34878D82A}">
                    <a16:rowId xmlns:a16="http://schemas.microsoft.com/office/drawing/2014/main" val="10003"/>
                  </a:ext>
                </a:extLst>
              </a:tr>
              <a:tr h="370840">
                <a:tc>
                  <a:txBody>
                    <a:bodyPr/>
                    <a:lstStyle/>
                    <a:p>
                      <a:r>
                        <a:rPr lang="en-US" sz="1400" dirty="0"/>
                        <a:t>Gifted</a:t>
                      </a:r>
                    </a:p>
                  </a:txBody>
                  <a:tcPr/>
                </a:tc>
                <a:tc>
                  <a:txBody>
                    <a:bodyPr/>
                    <a:lstStyle/>
                    <a:p>
                      <a:r>
                        <a:rPr lang="en-US" sz="1400" dirty="0"/>
                        <a:t>Complete two</a:t>
                      </a:r>
                      <a:r>
                        <a:rPr lang="en-US" sz="1400" baseline="0" dirty="0"/>
                        <a:t> courses (120 in-service points) each year</a:t>
                      </a:r>
                      <a:endParaRPr lang="en-US" sz="1400" dirty="0"/>
                    </a:p>
                  </a:txBody>
                  <a:tcPr/>
                </a:tc>
                <a:extLst>
                  <a:ext uri="{0D108BD9-81ED-4DB2-BD59-A6C34878D82A}">
                    <a16:rowId xmlns:a16="http://schemas.microsoft.com/office/drawing/2014/main" val="10004"/>
                  </a:ext>
                </a:extLst>
              </a:tr>
              <a:tr h="370840">
                <a:tc>
                  <a:txBody>
                    <a:bodyPr/>
                    <a:lstStyle/>
                    <a:p>
                      <a:r>
                        <a:rPr lang="en-US" sz="1400" dirty="0"/>
                        <a:t>Reading</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t>Complete two</a:t>
                      </a:r>
                      <a:r>
                        <a:rPr lang="en-US" sz="1400" baseline="0" dirty="0"/>
                        <a:t> courses (120 in-service points) each year or pass the Reading subject area exam and apply to add the Reading Endorsement </a:t>
                      </a:r>
                      <a:r>
                        <a:rPr lang="en-US" sz="1400" i="1" baseline="0" dirty="0"/>
                        <a:t>(addition via passing the exam is valid only if exam passed and application for addition made by 6/30/2024)</a:t>
                      </a:r>
                      <a:endParaRPr lang="en-US" sz="1400" i="1" dirty="0"/>
                    </a:p>
                  </a:txBody>
                  <a:tcPr/>
                </a:tc>
                <a:extLst>
                  <a:ext uri="{0D108BD9-81ED-4DB2-BD59-A6C34878D82A}">
                    <a16:rowId xmlns:a16="http://schemas.microsoft.com/office/drawing/2014/main" val="10005"/>
                  </a:ext>
                </a:extLst>
              </a:tr>
              <a:tr h="370840">
                <a:tc>
                  <a:txBody>
                    <a:bodyPr/>
                    <a:lstStyle/>
                    <a:p>
                      <a:r>
                        <a:rPr lang="en-US" sz="1400" dirty="0"/>
                        <a:t>All Others</a:t>
                      </a:r>
                    </a:p>
                  </a:txBody>
                  <a:tcPr/>
                </a:tc>
                <a:tc>
                  <a:txBody>
                    <a:bodyPr/>
                    <a:lstStyle/>
                    <a:p>
                      <a:r>
                        <a:rPr lang="en-US" sz="1400" dirty="0"/>
                        <a:t>Complete two courses (six college credits) each year OR pass the subject area exam (where a subject area exam exists in the subject)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26108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08D16-DF1C-4AD3-8254-2B42D990AE2E}"/>
              </a:ext>
            </a:extLst>
          </p:cNvPr>
          <p:cNvSpPr>
            <a:spLocks noGrp="1"/>
          </p:cNvSpPr>
          <p:nvPr>
            <p:ph type="title"/>
          </p:nvPr>
        </p:nvSpPr>
        <p:spPr>
          <a:xfrm>
            <a:off x="2780778" y="165100"/>
            <a:ext cx="6190185" cy="774352"/>
          </a:xfrm>
        </p:spPr>
        <p:txBody>
          <a:bodyPr/>
          <a:lstStyle/>
          <a:p>
            <a:r>
              <a:rPr lang="en-US" dirty="0"/>
              <a:t>OOF Agreement</a:t>
            </a:r>
          </a:p>
        </p:txBody>
      </p:sp>
      <p:sp>
        <p:nvSpPr>
          <p:cNvPr id="4" name="Text Placeholder 3">
            <a:extLst>
              <a:ext uri="{FF2B5EF4-FFF2-40B4-BE49-F238E27FC236}">
                <a16:creationId xmlns:a16="http://schemas.microsoft.com/office/drawing/2014/main" id="{361B1260-F34E-4F89-AE46-507EF784EDEA}"/>
              </a:ext>
            </a:extLst>
          </p:cNvPr>
          <p:cNvSpPr>
            <a:spLocks noGrp="1"/>
          </p:cNvSpPr>
          <p:nvPr>
            <p:ph type="body" sz="quarter" idx="13"/>
          </p:nvPr>
        </p:nvSpPr>
        <p:spPr>
          <a:xfrm>
            <a:off x="927101" y="6242583"/>
            <a:ext cx="6675266" cy="365124"/>
          </a:xfrm>
        </p:spPr>
        <p:txBody>
          <a:bodyPr/>
          <a:lstStyle/>
          <a:p>
            <a:r>
              <a:rPr lang="en-US" dirty="0"/>
              <a:t>TALENT ACQUISITIONS AND operations, instructional</a:t>
            </a:r>
          </a:p>
        </p:txBody>
      </p:sp>
      <p:sp>
        <p:nvSpPr>
          <p:cNvPr id="5" name="Slide Number Placeholder 4">
            <a:extLst>
              <a:ext uri="{FF2B5EF4-FFF2-40B4-BE49-F238E27FC236}">
                <a16:creationId xmlns:a16="http://schemas.microsoft.com/office/drawing/2014/main" id="{E6048C73-4172-43AA-B7F9-AF4B63F44CB3}"/>
              </a:ext>
            </a:extLst>
          </p:cNvPr>
          <p:cNvSpPr>
            <a:spLocks noGrp="1"/>
          </p:cNvSpPr>
          <p:nvPr>
            <p:ph type="sldNum" sz="quarter" idx="15"/>
          </p:nvPr>
        </p:nvSpPr>
        <p:spPr/>
        <p:txBody>
          <a:bodyPr/>
          <a:lstStyle/>
          <a:p>
            <a:pPr>
              <a:defRPr/>
            </a:pPr>
            <a:fld id="{2A019707-FF42-4635-81E0-BAF726E25EF2}" type="slidenum">
              <a:rPr lang="en-US" b="1" smtClean="0"/>
              <a:pPr>
                <a:defRPr/>
              </a:pPr>
              <a:t>44</a:t>
            </a:fld>
            <a:endParaRPr lang="en-US" b="1" dirty="0"/>
          </a:p>
        </p:txBody>
      </p:sp>
      <p:sp>
        <p:nvSpPr>
          <p:cNvPr id="7" name="Espace réservé du contenu 2">
            <a:extLst>
              <a:ext uri="{FF2B5EF4-FFF2-40B4-BE49-F238E27FC236}">
                <a16:creationId xmlns:a16="http://schemas.microsoft.com/office/drawing/2014/main" id="{6FFB062D-4C6F-40A9-9E1B-B2B4614805F7}"/>
              </a:ext>
            </a:extLst>
          </p:cNvPr>
          <p:cNvSpPr txBox="1">
            <a:spLocks/>
          </p:cNvSpPr>
          <p:nvPr/>
        </p:nvSpPr>
        <p:spPr>
          <a:xfrm>
            <a:off x="273424" y="1470990"/>
            <a:ext cx="4536504" cy="4440579"/>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800" dirty="0">
                <a:solidFill>
                  <a:srgbClr val="325576"/>
                </a:solidFill>
              </a:rPr>
              <a:t>Course Information: Use Florida Course Code Directory </a:t>
            </a:r>
            <a:r>
              <a:rPr lang="fr-CA" sz="2800" dirty="0">
                <a:solidFill>
                  <a:srgbClr val="325576"/>
                </a:solidFill>
                <a:hlinkClick r:id="rId2"/>
              </a:rPr>
              <a:t>www.fldoe.org/articulation/CCD</a:t>
            </a:r>
            <a:endParaRPr lang="fr-CA" sz="2800" dirty="0">
              <a:solidFill>
                <a:srgbClr val="325576"/>
              </a:solidFill>
            </a:endParaRPr>
          </a:p>
          <a:p>
            <a:r>
              <a:rPr lang="fr-CA" sz="2800" dirty="0">
                <a:solidFill>
                  <a:srgbClr val="325576"/>
                </a:solidFill>
              </a:rPr>
              <a:t>List </a:t>
            </a:r>
            <a:r>
              <a:rPr lang="fr-CA" sz="2800" dirty="0" err="1">
                <a:solidFill>
                  <a:srgbClr val="325576"/>
                </a:solidFill>
              </a:rPr>
              <a:t>specific</a:t>
            </a:r>
            <a:r>
              <a:rPr lang="fr-CA" sz="2800" dirty="0">
                <a:solidFill>
                  <a:srgbClr val="325576"/>
                </a:solidFill>
              </a:rPr>
              <a:t> </a:t>
            </a:r>
            <a:r>
              <a:rPr lang="fr-CA" sz="2800" dirty="0" err="1">
                <a:solidFill>
                  <a:srgbClr val="325576"/>
                </a:solidFill>
              </a:rPr>
              <a:t>student</a:t>
            </a:r>
            <a:r>
              <a:rPr lang="fr-CA" sz="2800" dirty="0">
                <a:solidFill>
                  <a:srgbClr val="325576"/>
                </a:solidFill>
              </a:rPr>
              <a:t>  </a:t>
            </a:r>
            <a:r>
              <a:rPr lang="fr-CA" sz="2800" dirty="0" err="1">
                <a:solidFill>
                  <a:srgbClr val="325576"/>
                </a:solidFill>
              </a:rPr>
              <a:t>characteristic</a:t>
            </a:r>
            <a:r>
              <a:rPr lang="fr-CA" sz="2800" dirty="0">
                <a:solidFill>
                  <a:srgbClr val="325576"/>
                </a:solidFill>
              </a:rPr>
              <a:t> </a:t>
            </a:r>
            <a:r>
              <a:rPr lang="fr-CA" sz="2800" dirty="0" err="1">
                <a:solidFill>
                  <a:srgbClr val="325576"/>
                </a:solidFill>
              </a:rPr>
              <a:t>oof</a:t>
            </a:r>
            <a:r>
              <a:rPr lang="fr-CA" sz="2800" dirty="0">
                <a:solidFill>
                  <a:srgbClr val="325576"/>
                </a:solidFill>
              </a:rPr>
              <a:t> for (ex: </a:t>
            </a:r>
            <a:r>
              <a:rPr lang="fr-CA" sz="2800" dirty="0" err="1">
                <a:solidFill>
                  <a:srgbClr val="325576"/>
                </a:solidFill>
              </a:rPr>
              <a:t>Autism</a:t>
            </a:r>
            <a:r>
              <a:rPr lang="fr-CA" sz="2800" dirty="0">
                <a:solidFill>
                  <a:srgbClr val="325576"/>
                </a:solidFill>
              </a:rPr>
              <a:t> Spectrum </a:t>
            </a:r>
            <a:r>
              <a:rPr lang="fr-CA" sz="2800" dirty="0" err="1">
                <a:solidFill>
                  <a:srgbClr val="325576"/>
                </a:solidFill>
              </a:rPr>
              <a:t>Disorder</a:t>
            </a:r>
            <a:r>
              <a:rPr lang="fr-CA" sz="2800" dirty="0">
                <a:solidFill>
                  <a:srgbClr val="325576"/>
                </a:solidFill>
              </a:rPr>
              <a:t>, </a:t>
            </a:r>
            <a:r>
              <a:rPr lang="fr-CA" sz="2800" dirty="0" err="1">
                <a:solidFill>
                  <a:srgbClr val="325576"/>
                </a:solidFill>
              </a:rPr>
              <a:t>Gifted</a:t>
            </a:r>
            <a:r>
              <a:rPr lang="fr-CA" sz="2800" dirty="0">
                <a:solidFill>
                  <a:srgbClr val="325576"/>
                </a:solidFill>
              </a:rPr>
              <a:t>)</a:t>
            </a:r>
          </a:p>
          <a:p>
            <a:pPr>
              <a:buFont typeface="Arial" panose="020B0604020202020204" pitchFamily="34" charset="0"/>
              <a:buNone/>
            </a:pPr>
            <a:endParaRPr lang="fr-CA" dirty="0">
              <a:solidFill>
                <a:srgbClr val="325576"/>
              </a:solidFill>
            </a:endParaRPr>
          </a:p>
          <a:p>
            <a:pPr>
              <a:buFont typeface="Arial" panose="020B0604020202020204" pitchFamily="34" charset="0"/>
              <a:buNone/>
            </a:pPr>
            <a:endParaRPr lang="fr-CA" dirty="0">
              <a:solidFill>
                <a:srgbClr val="325576"/>
              </a:solidFill>
            </a:endParaRPr>
          </a:p>
        </p:txBody>
      </p:sp>
      <p:graphicFrame>
        <p:nvGraphicFramePr>
          <p:cNvPr id="8" name="Object 7">
            <a:extLst>
              <a:ext uri="{FF2B5EF4-FFF2-40B4-BE49-F238E27FC236}">
                <a16:creationId xmlns:a16="http://schemas.microsoft.com/office/drawing/2014/main" id="{84794BB8-29D5-45CB-85BC-1949AAC9BD69}"/>
              </a:ext>
            </a:extLst>
          </p:cNvPr>
          <p:cNvGraphicFramePr>
            <a:graphicFrameLocks noChangeAspect="1"/>
          </p:cNvGraphicFramePr>
          <p:nvPr/>
        </p:nvGraphicFramePr>
        <p:xfrm>
          <a:off x="4881936" y="1150642"/>
          <a:ext cx="3984886" cy="4968552"/>
        </p:xfrm>
        <a:graphic>
          <a:graphicData uri="http://schemas.openxmlformats.org/presentationml/2006/ole">
            <mc:AlternateContent xmlns:mc="http://schemas.openxmlformats.org/markup-compatibility/2006">
              <mc:Choice xmlns:v="urn:schemas-microsoft-com:vml" Requires="v">
                <p:oleObj name="Acrobat Document" r:id="rId3" imgW="5830114" imgH="7542857" progId="AcroExch.Document.7">
                  <p:embed/>
                </p:oleObj>
              </mc:Choice>
              <mc:Fallback>
                <p:oleObj name="Acrobat Document" r:id="rId3" imgW="5830114" imgH="7542857" progId="AcroExch.Document.7">
                  <p:embed/>
                  <p:pic>
                    <p:nvPicPr>
                      <p:cNvPr id="8" name="Object 7">
                        <a:extLst>
                          <a:ext uri="{FF2B5EF4-FFF2-40B4-BE49-F238E27FC236}">
                            <a16:creationId xmlns:a16="http://schemas.microsoft.com/office/drawing/2014/main" id="{84794BB8-29D5-45CB-85BC-1949AAC9B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936" y="1150642"/>
                        <a:ext cx="3984886" cy="496855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3823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8BED6-BE99-4F42-B6AB-2AD1489A3B5D}"/>
              </a:ext>
            </a:extLst>
          </p:cNvPr>
          <p:cNvSpPr>
            <a:spLocks noGrp="1"/>
          </p:cNvSpPr>
          <p:nvPr>
            <p:ph type="body" sz="quarter" idx="13"/>
          </p:nvPr>
        </p:nvSpPr>
        <p:spPr>
          <a:xfrm>
            <a:off x="1004355" y="6242583"/>
            <a:ext cx="6986705" cy="365124"/>
          </a:xfrm>
        </p:spPr>
        <p:txBody>
          <a:bodyPr/>
          <a:lstStyle/>
          <a:p>
            <a:r>
              <a:rPr lang="en-US" dirty="0"/>
              <a:t>TALENT ACQUISITION AND OPERATIONS, INSTRUCTIONAL</a:t>
            </a:r>
          </a:p>
        </p:txBody>
      </p:sp>
      <p:sp>
        <p:nvSpPr>
          <p:cNvPr id="4" name="Title 3">
            <a:extLst>
              <a:ext uri="{FF2B5EF4-FFF2-40B4-BE49-F238E27FC236}">
                <a16:creationId xmlns:a16="http://schemas.microsoft.com/office/drawing/2014/main" id="{39AFF649-B5F1-46CC-9EA8-13E8E77072D8}"/>
              </a:ext>
            </a:extLst>
          </p:cNvPr>
          <p:cNvSpPr>
            <a:spLocks noGrp="1"/>
          </p:cNvSpPr>
          <p:nvPr>
            <p:ph type="title"/>
          </p:nvPr>
        </p:nvSpPr>
        <p:spPr>
          <a:xfrm>
            <a:off x="801667" y="215901"/>
            <a:ext cx="7771732" cy="711026"/>
          </a:xfrm>
        </p:spPr>
        <p:txBody>
          <a:bodyPr/>
          <a:lstStyle/>
          <a:p>
            <a:r>
              <a:rPr lang="en-US" dirty="0"/>
              <a:t>Compliance with Training is Important Because…</a:t>
            </a:r>
          </a:p>
        </p:txBody>
      </p:sp>
      <p:sp>
        <p:nvSpPr>
          <p:cNvPr id="5" name="Slide Number Placeholder 4">
            <a:extLst>
              <a:ext uri="{FF2B5EF4-FFF2-40B4-BE49-F238E27FC236}">
                <a16:creationId xmlns:a16="http://schemas.microsoft.com/office/drawing/2014/main" id="{3E55BA3B-EA31-40A9-B246-5DAC9E4B074B}"/>
              </a:ext>
            </a:extLst>
          </p:cNvPr>
          <p:cNvSpPr>
            <a:spLocks noGrp="1"/>
          </p:cNvSpPr>
          <p:nvPr>
            <p:ph type="sldNum" sz="quarter" idx="14"/>
          </p:nvPr>
        </p:nvSpPr>
        <p:spPr/>
        <p:txBody>
          <a:bodyPr/>
          <a:lstStyle/>
          <a:p>
            <a:pPr>
              <a:defRPr/>
            </a:pPr>
            <a:fld id="{AE2CB8A7-D30E-49D1-A6B1-596F5C89C8FD}" type="slidenum">
              <a:rPr lang="en-US" b="1" smtClean="0"/>
              <a:pPr>
                <a:defRPr/>
              </a:pPr>
              <a:t>45</a:t>
            </a:fld>
            <a:endParaRPr lang="en-US" b="1" dirty="0"/>
          </a:p>
        </p:txBody>
      </p:sp>
      <p:sp>
        <p:nvSpPr>
          <p:cNvPr id="16" name="Content Placeholder 2">
            <a:extLst>
              <a:ext uri="{FF2B5EF4-FFF2-40B4-BE49-F238E27FC236}">
                <a16:creationId xmlns:a16="http://schemas.microsoft.com/office/drawing/2014/main" id="{9639AE39-AD2D-4FD2-8686-BB305DD07C59}"/>
              </a:ext>
            </a:extLst>
          </p:cNvPr>
          <p:cNvSpPr>
            <a:spLocks noGrp="1"/>
          </p:cNvSpPr>
          <p:nvPr>
            <p:ph idx="1"/>
          </p:nvPr>
        </p:nvSpPr>
        <p:spPr>
          <a:xfrm>
            <a:off x="408818" y="1260127"/>
            <a:ext cx="8229600" cy="4525963"/>
          </a:xfrm>
        </p:spPr>
        <p:txBody>
          <a:bodyPr>
            <a:noAutofit/>
          </a:bodyPr>
          <a:lstStyle/>
          <a:p>
            <a:pPr marL="285750" lvl="2" indent="-285750">
              <a:buFont typeface="Wingdings" panose="05000000000000000000" pitchFamily="2" charset="2"/>
              <a:buChar char="ü"/>
            </a:pPr>
            <a:r>
              <a:rPr lang="en-US" sz="1200" dirty="0"/>
              <a:t>It ensures high quality instruction</a:t>
            </a:r>
          </a:p>
          <a:p>
            <a:pPr marL="285750" lvl="2" indent="-285750">
              <a:buFont typeface="Wingdings" panose="05000000000000000000" pitchFamily="2" charset="2"/>
              <a:buChar char="ü"/>
            </a:pPr>
            <a:r>
              <a:rPr lang="en-US" sz="1200" dirty="0"/>
              <a:t>It ensures adherence to state mandates</a:t>
            </a:r>
          </a:p>
          <a:p>
            <a:pPr marL="285750" lvl="2" indent="-285750">
              <a:buFont typeface="Wingdings" panose="05000000000000000000" pitchFamily="2" charset="2"/>
              <a:buChar char="ü"/>
            </a:pPr>
            <a:r>
              <a:rPr lang="en-US" sz="1200" dirty="0"/>
              <a:t>It avoids financial penalties</a:t>
            </a:r>
          </a:p>
          <a:p>
            <a:pPr lvl="2" indent="0">
              <a:buNone/>
            </a:pPr>
            <a:endParaRPr lang="en-US" sz="1200" dirty="0"/>
          </a:p>
          <a:p>
            <a:pPr lvl="1" indent="0">
              <a:buNone/>
            </a:pPr>
            <a:r>
              <a:rPr lang="en-US" sz="1200" dirty="0"/>
              <a:t>Important points (as required by the state):</a:t>
            </a:r>
          </a:p>
          <a:p>
            <a:pPr marL="285750" lvl="4" indent="-285750"/>
            <a:r>
              <a:rPr lang="en-US" sz="1200" dirty="0"/>
              <a:t>If teachers are assigned as </a:t>
            </a:r>
            <a:r>
              <a:rPr lang="en-US" sz="1200" dirty="0" err="1"/>
              <a:t>oof</a:t>
            </a:r>
            <a:r>
              <a:rPr lang="en-US" sz="1200" dirty="0"/>
              <a:t> the teacher must be Board approved </a:t>
            </a:r>
          </a:p>
          <a:p>
            <a:pPr marL="285750" lvl="4" indent="-285750"/>
            <a:r>
              <a:rPr lang="en-US" sz="1200" dirty="0"/>
              <a:t>Best Practice: Teachers are presented with and sign an OOF Agreement when newly identified as oof</a:t>
            </a:r>
          </a:p>
          <a:p>
            <a:pPr marL="285750" lvl="4" indent="-285750"/>
            <a:r>
              <a:rPr lang="en-US" sz="1200" dirty="0"/>
              <a:t>Teachers are presented with an OOF Reminder each oof period thereafter after </a:t>
            </a:r>
          </a:p>
          <a:p>
            <a:pPr marL="285750" lvl="4" indent="-285750"/>
            <a:r>
              <a:rPr lang="en-US" sz="1200" dirty="0"/>
              <a:t>The parents of all affected students must receive notification that the teacher is oof</a:t>
            </a:r>
          </a:p>
          <a:p>
            <a:pPr marL="285750" lvl="4" indent="-285750"/>
            <a:r>
              <a:rPr lang="en-US" sz="1200" dirty="0"/>
              <a:t>Teachers must complete the required training; school to monitor </a:t>
            </a:r>
          </a:p>
        </p:txBody>
      </p:sp>
    </p:spTree>
    <p:extLst>
      <p:ext uri="{BB962C8B-B14F-4D97-AF65-F5344CB8AC3E}">
        <p14:creationId xmlns:p14="http://schemas.microsoft.com/office/powerpoint/2010/main" val="1560280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a:extLst>
              <a:ext uri="{FF2B5EF4-FFF2-40B4-BE49-F238E27FC236}">
                <a16:creationId xmlns:a16="http://schemas.microsoft.com/office/drawing/2014/main" id="{C8F25EFB-94E7-4CB1-9BD5-EF36C78F01CA}"/>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B39888-E9C7-4BA6-B770-EBFD3AF0D110}" type="slidenum">
              <a:rPr lang="en-US" altLang="en-US" b="1" smtClean="0"/>
              <a:pPr fontAlgn="base">
                <a:spcBef>
                  <a:spcPct val="0"/>
                </a:spcBef>
                <a:spcAft>
                  <a:spcPct val="0"/>
                </a:spcAft>
              </a:pPr>
              <a:t>46</a:t>
            </a:fld>
            <a:endParaRPr lang="en-US" altLang="en-US" b="1" dirty="0"/>
          </a:p>
        </p:txBody>
      </p:sp>
      <p:sp>
        <p:nvSpPr>
          <p:cNvPr id="10" name="TextBox 9">
            <a:extLst>
              <a:ext uri="{FF2B5EF4-FFF2-40B4-BE49-F238E27FC236}">
                <a16:creationId xmlns:a16="http://schemas.microsoft.com/office/drawing/2014/main" id="{352F3EA5-9005-409C-B6AE-EFDC47CF21DF}"/>
              </a:ext>
            </a:extLst>
          </p:cNvPr>
          <p:cNvSpPr txBox="1"/>
          <p:nvPr/>
        </p:nvSpPr>
        <p:spPr>
          <a:xfrm>
            <a:off x="433346" y="282677"/>
            <a:ext cx="8277308" cy="923330"/>
          </a:xfrm>
          <a:prstGeom prst="rect">
            <a:avLst/>
          </a:prstGeom>
          <a:noFill/>
        </p:spPr>
        <p:txBody>
          <a:bodyPr wrap="square" rtlCol="0">
            <a:spAutoFit/>
          </a:bodyPr>
          <a:lstStyle/>
          <a:p>
            <a:r>
              <a:rPr lang="en-US" b="1" dirty="0"/>
              <a:t>General Notes/Reminders:</a:t>
            </a:r>
          </a:p>
          <a:p>
            <a:endParaRPr lang="en-US" dirty="0"/>
          </a:p>
          <a:p>
            <a:pPr marL="285750" indent="-285750">
              <a:buFont typeface="Wingdings" panose="05000000000000000000" pitchFamily="2" charset="2"/>
              <a:buChar char="Ø"/>
            </a:pPr>
            <a:endParaRPr lang="en-US" dirty="0"/>
          </a:p>
        </p:txBody>
      </p:sp>
      <p:sp>
        <p:nvSpPr>
          <p:cNvPr id="11" name="Rectangle 10">
            <a:extLst>
              <a:ext uri="{FF2B5EF4-FFF2-40B4-BE49-F238E27FC236}">
                <a16:creationId xmlns:a16="http://schemas.microsoft.com/office/drawing/2014/main" id="{BABC7739-9AB8-44EA-9CF5-F3D42CFEDFC5}"/>
              </a:ext>
            </a:extLst>
          </p:cNvPr>
          <p:cNvSpPr/>
          <p:nvPr/>
        </p:nvSpPr>
        <p:spPr>
          <a:xfrm>
            <a:off x="391759" y="1945188"/>
            <a:ext cx="8424090" cy="2308324"/>
          </a:xfrm>
          <a:prstGeom prst="rect">
            <a:avLst/>
          </a:prstGeom>
        </p:spPr>
        <p:txBody>
          <a:bodyPr wrap="square">
            <a:spAutoFit/>
          </a:bodyPr>
          <a:lstStyle/>
          <a:p>
            <a:endParaRPr lang="en-US" dirty="0">
              <a:solidFill>
                <a:srgbClr val="333E48"/>
              </a:solidFill>
              <a:latin typeface="National2"/>
            </a:endParaRPr>
          </a:p>
          <a:p>
            <a:pPr algn="just">
              <a:buFont typeface="Arial" panose="020B0604020202020204" pitchFamily="34" charset="0"/>
              <a:buChar char="•"/>
            </a:pPr>
            <a:r>
              <a:rPr lang="en-US" dirty="0">
                <a:solidFill>
                  <a:srgbClr val="333E48"/>
                </a:solidFill>
                <a:latin typeface="National2"/>
              </a:rPr>
              <a:t>Teachers are </a:t>
            </a:r>
            <a:r>
              <a:rPr lang="en-US" u="sng" dirty="0">
                <a:solidFill>
                  <a:srgbClr val="333E48"/>
                </a:solidFill>
                <a:latin typeface="National2"/>
              </a:rPr>
              <a:t>required to satisfy state-mandated out-of-field training in their initially identified ESOL Category</a:t>
            </a:r>
            <a:r>
              <a:rPr lang="en-US" dirty="0">
                <a:solidFill>
                  <a:srgbClr val="333E48"/>
                </a:solidFill>
                <a:latin typeface="National2"/>
              </a:rPr>
              <a:t> regardless of whether they continue in the assignment that prompted the ESOL out-of-field.</a:t>
            </a:r>
          </a:p>
          <a:p>
            <a:pPr algn="just"/>
            <a:endParaRPr lang="en-US" dirty="0">
              <a:solidFill>
                <a:srgbClr val="333E48"/>
              </a:solidFill>
              <a:latin typeface="National2"/>
            </a:endParaRPr>
          </a:p>
          <a:p>
            <a:pPr algn="just">
              <a:buFont typeface="Arial" panose="020B0604020202020204" pitchFamily="34" charset="0"/>
              <a:buChar char="•"/>
            </a:pPr>
            <a:r>
              <a:rPr lang="en-US" dirty="0">
                <a:solidFill>
                  <a:srgbClr val="333E48"/>
                </a:solidFill>
                <a:latin typeface="National2"/>
              </a:rPr>
              <a:t>If a teacher has completed all five Endorsement courses for ESOL, Gifted, or Reading they are </a:t>
            </a:r>
            <a:r>
              <a:rPr lang="en-US" u="sng" dirty="0">
                <a:solidFill>
                  <a:srgbClr val="333E48"/>
                </a:solidFill>
                <a:latin typeface="National2"/>
              </a:rPr>
              <a:t>still considered out-of-field</a:t>
            </a:r>
            <a:r>
              <a:rPr lang="en-US" dirty="0">
                <a:solidFill>
                  <a:srgbClr val="333E48"/>
                </a:solidFill>
                <a:latin typeface="National2"/>
              </a:rPr>
              <a:t> (and should be presented with an Out-of-Field Notice) until the subject area is added to their certificate.</a:t>
            </a:r>
            <a:endParaRPr lang="en-US" b="0" i="0" dirty="0">
              <a:solidFill>
                <a:srgbClr val="333E48"/>
              </a:solidFill>
              <a:effectLst/>
              <a:latin typeface="National2"/>
            </a:endParaRPr>
          </a:p>
        </p:txBody>
      </p:sp>
      <p:sp>
        <p:nvSpPr>
          <p:cNvPr id="12" name="Text Placeholder 2">
            <a:extLst>
              <a:ext uri="{FF2B5EF4-FFF2-40B4-BE49-F238E27FC236}">
                <a16:creationId xmlns:a16="http://schemas.microsoft.com/office/drawing/2014/main" id="{C565A271-859A-45BB-98A5-A64895DB2ECE}"/>
              </a:ext>
            </a:extLst>
          </p:cNvPr>
          <p:cNvSpPr>
            <a:spLocks noGrp="1"/>
          </p:cNvSpPr>
          <p:nvPr>
            <p:ph type="body" sz="quarter" idx="13"/>
          </p:nvPr>
        </p:nvSpPr>
        <p:spPr>
          <a:xfrm>
            <a:off x="927100" y="6242583"/>
            <a:ext cx="7119619" cy="365124"/>
          </a:xfrm>
        </p:spPr>
        <p:txBody>
          <a:bodyPr/>
          <a:lstStyle/>
          <a:p>
            <a:r>
              <a:rPr lang="en-US" dirty="0"/>
              <a:t>TALENT ACQUISITION AND OPERATIONS, INSTRUCTIONAL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a:extLst>
              <a:ext uri="{FF2B5EF4-FFF2-40B4-BE49-F238E27FC236}">
                <a16:creationId xmlns:a16="http://schemas.microsoft.com/office/drawing/2014/main" id="{C8F25EFB-94E7-4CB1-9BD5-EF36C78F01CA}"/>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9B39888-E9C7-4BA6-B770-EBFD3AF0D110}" type="slidenum">
              <a:rPr lang="en-US" altLang="en-US" b="1" smtClean="0"/>
              <a:pPr fontAlgn="base">
                <a:spcBef>
                  <a:spcPct val="0"/>
                </a:spcBef>
                <a:spcAft>
                  <a:spcPct val="0"/>
                </a:spcAft>
              </a:pPr>
              <a:t>47</a:t>
            </a:fld>
            <a:endParaRPr lang="en-US" altLang="en-US" b="1" dirty="0"/>
          </a:p>
        </p:txBody>
      </p:sp>
      <p:sp>
        <p:nvSpPr>
          <p:cNvPr id="4" name="Title 3">
            <a:extLst>
              <a:ext uri="{FF2B5EF4-FFF2-40B4-BE49-F238E27FC236}">
                <a16:creationId xmlns:a16="http://schemas.microsoft.com/office/drawing/2014/main" id="{7FD0EA14-8796-4CC3-A4B5-CBA7B06FD0BF}"/>
              </a:ext>
            </a:extLst>
          </p:cNvPr>
          <p:cNvSpPr>
            <a:spLocks noGrp="1"/>
          </p:cNvSpPr>
          <p:nvPr>
            <p:ph type="title"/>
          </p:nvPr>
        </p:nvSpPr>
        <p:spPr>
          <a:xfrm>
            <a:off x="219075" y="414338"/>
            <a:ext cx="8751888" cy="523875"/>
          </a:xfrm>
        </p:spPr>
        <p:txBody>
          <a:bodyPr/>
          <a:lstStyle/>
          <a:p>
            <a:pPr algn="ctr" eaLnBrk="1" fontAlgn="auto" hangingPunct="1">
              <a:spcAft>
                <a:spcPts val="0"/>
              </a:spcAft>
              <a:defRPr/>
            </a:pPr>
            <a:r>
              <a:rPr lang="en-US" sz="2000" b="0" dirty="0"/>
              <a:t>The School </a:t>
            </a:r>
            <a:r>
              <a:rPr lang="en-US" sz="2000" b="0" dirty="0">
                <a:solidFill>
                  <a:srgbClr val="0095D3"/>
                </a:solidFill>
              </a:rPr>
              <a:t>Board</a:t>
            </a:r>
            <a:r>
              <a:rPr lang="en-US" sz="2000" b="0" dirty="0"/>
              <a:t> of Broward County, Florida</a:t>
            </a:r>
          </a:p>
        </p:txBody>
      </p:sp>
      <p:sp>
        <p:nvSpPr>
          <p:cNvPr id="24580" name="TextBox 5">
            <a:extLst>
              <a:ext uri="{FF2B5EF4-FFF2-40B4-BE49-F238E27FC236}">
                <a16:creationId xmlns:a16="http://schemas.microsoft.com/office/drawing/2014/main" id="{09757FB5-FEDA-45F3-9A26-465B647B5C59}"/>
              </a:ext>
            </a:extLst>
          </p:cNvPr>
          <p:cNvSpPr txBox="1">
            <a:spLocks noChangeArrowheads="1"/>
          </p:cNvSpPr>
          <p:nvPr/>
        </p:nvSpPr>
        <p:spPr bwMode="auto">
          <a:xfrm>
            <a:off x="317500" y="3851275"/>
            <a:ext cx="84534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en-US" altLang="en-US" sz="1000"/>
              <a:t>The School Board of Broward County, Florida, prohibits any policy or procedure which results in discrimination on the basis of age, color, disability, gender identity, gender expression, genetic information, marital status, national origin, race, religion, sex or sexual orientation. The School Board also provides equal access to the Boy Scouts and other designated youth groups. Individuals who wish to file a discrimination and/or harassment complaint may call the Director, Equal Educational Opportunities/ADA Compliance Department &amp; District’s Equity Coordinator/Title IX Coordinator at 754-321-2150 or Teletype Machine (TTY) 754-321-2158.</a:t>
            </a:r>
          </a:p>
          <a:p>
            <a:pPr algn="just" eaLnBrk="1" hangingPunct="1"/>
            <a:endParaRPr lang="en-US" altLang="en-US" sz="1000"/>
          </a:p>
          <a:p>
            <a:pPr algn="just" eaLnBrk="1" hangingPunct="1"/>
            <a:r>
              <a:rPr lang="en-US" altLang="en-US" sz="1000"/>
              <a:t>Individuals with disabilities requesting accommodations under the Americans with Disabilities Act Amendments Act of 2008, (ADAAA) may call Equal Educational Opportunities/ADA Compliance Department at 754-321-2150 or Teletype Machine (TTY) 754-321-2158.</a:t>
            </a:r>
          </a:p>
          <a:p>
            <a:pPr algn="just" eaLnBrk="1" hangingPunct="1"/>
            <a:endParaRPr lang="en-US" altLang="en-US" sz="1000"/>
          </a:p>
        </p:txBody>
      </p:sp>
      <p:sp>
        <p:nvSpPr>
          <p:cNvPr id="24581" name="TextBox 6">
            <a:extLst>
              <a:ext uri="{FF2B5EF4-FFF2-40B4-BE49-F238E27FC236}">
                <a16:creationId xmlns:a16="http://schemas.microsoft.com/office/drawing/2014/main" id="{5D08F23F-14E9-46D5-868D-43EF8AC996E8}"/>
              </a:ext>
            </a:extLst>
          </p:cNvPr>
          <p:cNvSpPr txBox="1">
            <a:spLocks noChangeArrowheads="1"/>
          </p:cNvSpPr>
          <p:nvPr/>
        </p:nvSpPr>
        <p:spPr bwMode="auto">
          <a:xfrm>
            <a:off x="317500" y="5648325"/>
            <a:ext cx="844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400"/>
              <a:t>browardschools.com</a:t>
            </a:r>
          </a:p>
        </p:txBody>
      </p:sp>
      <p:sp>
        <p:nvSpPr>
          <p:cNvPr id="8" name="Content Placeholder 1">
            <a:extLst>
              <a:ext uri="{FF2B5EF4-FFF2-40B4-BE49-F238E27FC236}">
                <a16:creationId xmlns:a16="http://schemas.microsoft.com/office/drawing/2014/main" id="{7FC47B23-AEA7-4444-98D9-7DDFD56D49C9}"/>
              </a:ext>
            </a:extLst>
          </p:cNvPr>
          <p:cNvSpPr>
            <a:spLocks noGrp="1"/>
          </p:cNvSpPr>
          <p:nvPr>
            <p:ph idx="1"/>
          </p:nvPr>
        </p:nvSpPr>
        <p:spPr bwMode="auto">
          <a:xfrm>
            <a:off x="317500" y="1054100"/>
            <a:ext cx="8445500" cy="285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lnSpc>
                <a:spcPct val="100000"/>
              </a:lnSpc>
              <a:spcBef>
                <a:spcPct val="0"/>
              </a:spcBef>
            </a:pPr>
            <a:r>
              <a:rPr lang="en-US" altLang="en-US" sz="1400" dirty="0">
                <a:solidFill>
                  <a:schemeClr val="tx1"/>
                </a:solidFill>
              </a:rPr>
              <a:t>Lori </a:t>
            </a:r>
            <a:r>
              <a:rPr lang="en-US" altLang="en-US" sz="1400" dirty="0" err="1">
                <a:solidFill>
                  <a:schemeClr val="tx1"/>
                </a:solidFill>
              </a:rPr>
              <a:t>Alhadeff</a:t>
            </a:r>
            <a:r>
              <a:rPr lang="en-US" altLang="en-US" sz="1400" dirty="0">
                <a:solidFill>
                  <a:schemeClr val="tx1"/>
                </a:solidFill>
              </a:rPr>
              <a:t>, Chair</a:t>
            </a:r>
          </a:p>
          <a:p>
            <a:pPr algn="ctr" eaLnBrk="1" hangingPunct="1">
              <a:lnSpc>
                <a:spcPct val="100000"/>
              </a:lnSpc>
              <a:spcBef>
                <a:spcPct val="0"/>
              </a:spcBef>
            </a:pPr>
            <a:r>
              <a:rPr lang="en-US" altLang="en-US" sz="1400" dirty="0">
                <a:solidFill>
                  <a:schemeClr val="tx1"/>
                </a:solidFill>
              </a:rPr>
              <a:t>Debra Hixon, Vice Chair</a:t>
            </a:r>
          </a:p>
          <a:p>
            <a:pPr algn="ctr" eaLnBrk="1" hangingPunct="1">
              <a:lnSpc>
                <a:spcPct val="100000"/>
              </a:lnSpc>
              <a:spcBef>
                <a:spcPct val="0"/>
              </a:spcBef>
            </a:pPr>
            <a:r>
              <a:rPr lang="en-US" altLang="en-US" sz="1400" dirty="0">
                <a:solidFill>
                  <a:schemeClr val="tx1"/>
                </a:solidFill>
              </a:rPr>
              <a:t>Tori Alston</a:t>
            </a:r>
          </a:p>
          <a:p>
            <a:pPr algn="ctr" eaLnBrk="1" hangingPunct="1">
              <a:lnSpc>
                <a:spcPct val="100000"/>
              </a:lnSpc>
              <a:spcBef>
                <a:spcPct val="0"/>
              </a:spcBef>
            </a:pPr>
            <a:r>
              <a:rPr lang="en-US" altLang="en-US" sz="1400" dirty="0">
                <a:solidFill>
                  <a:schemeClr val="tx1"/>
                </a:solidFill>
              </a:rPr>
              <a:t>Brenda Fam, Esq</a:t>
            </a:r>
          </a:p>
          <a:p>
            <a:pPr algn="ctr" eaLnBrk="1" hangingPunct="1">
              <a:lnSpc>
                <a:spcPct val="100000"/>
              </a:lnSpc>
              <a:spcBef>
                <a:spcPct val="0"/>
              </a:spcBef>
            </a:pPr>
            <a:r>
              <a:rPr lang="en-US" altLang="en-US" sz="1400" dirty="0">
                <a:solidFill>
                  <a:schemeClr val="tx1"/>
                </a:solidFill>
              </a:rPr>
              <a:t>Daniel </a:t>
            </a:r>
            <a:r>
              <a:rPr lang="en-US" altLang="en-US" sz="1400" dirty="0" err="1">
                <a:solidFill>
                  <a:schemeClr val="tx1"/>
                </a:solidFill>
              </a:rPr>
              <a:t>Foganholi</a:t>
            </a:r>
            <a:endParaRPr lang="en-US" altLang="en-US" sz="1400" dirty="0">
              <a:solidFill>
                <a:schemeClr val="tx1"/>
              </a:solidFill>
            </a:endParaRPr>
          </a:p>
          <a:p>
            <a:pPr algn="ctr" eaLnBrk="1" hangingPunct="1">
              <a:lnSpc>
                <a:spcPct val="100000"/>
              </a:lnSpc>
              <a:spcBef>
                <a:spcPct val="0"/>
              </a:spcBef>
            </a:pPr>
            <a:r>
              <a:rPr lang="en-US" altLang="en-US" sz="1400" dirty="0">
                <a:solidFill>
                  <a:schemeClr val="tx1"/>
                </a:solidFill>
              </a:rPr>
              <a:t>Dr. Jeff </a:t>
            </a:r>
            <a:r>
              <a:rPr lang="en-US" altLang="en-US" sz="1400" dirty="0" err="1">
                <a:solidFill>
                  <a:schemeClr val="tx1"/>
                </a:solidFill>
              </a:rPr>
              <a:t>Holness</a:t>
            </a:r>
            <a:endParaRPr lang="en-US" altLang="en-US" sz="1400" dirty="0">
              <a:solidFill>
                <a:schemeClr val="tx1"/>
              </a:solidFill>
            </a:endParaRPr>
          </a:p>
          <a:p>
            <a:pPr algn="ctr" eaLnBrk="1" hangingPunct="1">
              <a:lnSpc>
                <a:spcPct val="100000"/>
              </a:lnSpc>
              <a:spcBef>
                <a:spcPct val="0"/>
              </a:spcBef>
            </a:pPr>
            <a:r>
              <a:rPr lang="en-US" altLang="en-US" sz="1400" dirty="0">
                <a:solidFill>
                  <a:schemeClr val="tx1"/>
                </a:solidFill>
              </a:rPr>
              <a:t>Sarah Leonardi</a:t>
            </a:r>
          </a:p>
          <a:p>
            <a:pPr algn="ctr" eaLnBrk="1" hangingPunct="1">
              <a:lnSpc>
                <a:spcPct val="100000"/>
              </a:lnSpc>
              <a:spcBef>
                <a:spcPct val="0"/>
              </a:spcBef>
            </a:pPr>
            <a:r>
              <a:rPr lang="en-US" altLang="en-US" sz="1400" dirty="0">
                <a:solidFill>
                  <a:schemeClr val="tx1"/>
                </a:solidFill>
              </a:rPr>
              <a:t>Nora Rupert</a:t>
            </a:r>
          </a:p>
          <a:p>
            <a:pPr algn="ctr" eaLnBrk="1" hangingPunct="1">
              <a:lnSpc>
                <a:spcPct val="100000"/>
              </a:lnSpc>
              <a:spcBef>
                <a:spcPct val="0"/>
              </a:spcBef>
            </a:pPr>
            <a:r>
              <a:rPr lang="en-US" altLang="en-US" sz="1400" dirty="0">
                <a:solidFill>
                  <a:schemeClr val="tx1"/>
                </a:solidFill>
              </a:rPr>
              <a:t>Dr. Allen Zeman</a:t>
            </a:r>
          </a:p>
          <a:p>
            <a:pPr algn="ctr" eaLnBrk="1" hangingPunct="1">
              <a:lnSpc>
                <a:spcPct val="100000"/>
              </a:lnSpc>
              <a:spcBef>
                <a:spcPct val="0"/>
              </a:spcBef>
            </a:pPr>
            <a:endParaRPr lang="en-US" altLang="en-US" sz="1400" dirty="0">
              <a:solidFill>
                <a:schemeClr val="tx1"/>
              </a:solidFill>
            </a:endParaRPr>
          </a:p>
          <a:p>
            <a:pPr algn="ctr" eaLnBrk="1" hangingPunct="1">
              <a:lnSpc>
                <a:spcPct val="100000"/>
              </a:lnSpc>
              <a:spcBef>
                <a:spcPct val="0"/>
              </a:spcBef>
            </a:pPr>
            <a:endParaRPr lang="en-US" altLang="en-US" sz="1400" dirty="0">
              <a:solidFill>
                <a:schemeClr val="tx1"/>
              </a:solidFill>
            </a:endParaRPr>
          </a:p>
          <a:p>
            <a:pPr algn="ctr" eaLnBrk="1" hangingPunct="1">
              <a:lnSpc>
                <a:spcPct val="100000"/>
              </a:lnSpc>
              <a:spcBef>
                <a:spcPct val="0"/>
              </a:spcBef>
            </a:pPr>
            <a:r>
              <a:rPr lang="en-US" altLang="en-US" sz="1400" dirty="0">
                <a:solidFill>
                  <a:schemeClr val="tx1"/>
                </a:solidFill>
              </a:rPr>
              <a:t>Earlean C. Smiley, Ed.D.</a:t>
            </a:r>
          </a:p>
          <a:p>
            <a:pPr algn="ctr" eaLnBrk="1" hangingPunct="1">
              <a:lnSpc>
                <a:spcPct val="100000"/>
              </a:lnSpc>
              <a:spcBef>
                <a:spcPct val="0"/>
              </a:spcBef>
            </a:pPr>
            <a:r>
              <a:rPr lang="en-US" altLang="en-US" sz="1400" dirty="0">
                <a:solidFill>
                  <a:schemeClr val="tx1"/>
                </a:solidFill>
              </a:rPr>
              <a:t>Interim Superintendent</a:t>
            </a:r>
          </a:p>
        </p:txBody>
      </p:sp>
    </p:spTree>
    <p:extLst>
      <p:ext uri="{BB962C8B-B14F-4D97-AF65-F5344CB8AC3E}">
        <p14:creationId xmlns:p14="http://schemas.microsoft.com/office/powerpoint/2010/main" val="246764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B182698-7CB2-B656-A66A-BE11DF12AF7F}"/>
              </a:ext>
            </a:extLst>
          </p:cNvPr>
          <p:cNvPicPr>
            <a:picLocks noGrp="1" noChangeAspect="1"/>
          </p:cNvPicPr>
          <p:nvPr>
            <p:ph idx="1"/>
          </p:nvPr>
        </p:nvPicPr>
        <p:blipFill>
          <a:blip r:embed="rId2"/>
          <a:stretch>
            <a:fillRect/>
          </a:stretch>
        </p:blipFill>
        <p:spPr>
          <a:xfrm>
            <a:off x="1004357" y="1509713"/>
            <a:ext cx="6951144" cy="4278312"/>
          </a:xfrm>
        </p:spPr>
      </p:pic>
      <p:sp>
        <p:nvSpPr>
          <p:cNvPr id="3" name="Text Placeholder 2">
            <a:extLst>
              <a:ext uri="{FF2B5EF4-FFF2-40B4-BE49-F238E27FC236}">
                <a16:creationId xmlns:a16="http://schemas.microsoft.com/office/drawing/2014/main" id="{935C5355-098C-8EB3-D566-9FA65463B4F4}"/>
              </a:ext>
            </a:extLst>
          </p:cNvPr>
          <p:cNvSpPr>
            <a:spLocks noGrp="1"/>
          </p:cNvSpPr>
          <p:nvPr>
            <p:ph type="body" sz="quarter" idx="13"/>
          </p:nvPr>
        </p:nvSpPr>
        <p:spPr>
          <a:xfrm>
            <a:off x="1004355" y="6242583"/>
            <a:ext cx="6001925" cy="365124"/>
          </a:xfrm>
        </p:spPr>
        <p:txBody>
          <a:bodyPr/>
          <a:lstStyle/>
          <a:p>
            <a:r>
              <a:rPr lang="en-US" dirty="0"/>
              <a:t>Talent acquisition and operations, instructional</a:t>
            </a:r>
          </a:p>
          <a:p>
            <a:endParaRPr lang="en-US" dirty="0"/>
          </a:p>
        </p:txBody>
      </p:sp>
      <p:sp>
        <p:nvSpPr>
          <p:cNvPr id="4" name="Title 3">
            <a:extLst>
              <a:ext uri="{FF2B5EF4-FFF2-40B4-BE49-F238E27FC236}">
                <a16:creationId xmlns:a16="http://schemas.microsoft.com/office/drawing/2014/main" id="{1A6C96CE-B4AC-34F9-3E69-D2CFA681EEC2}"/>
              </a:ext>
            </a:extLst>
          </p:cNvPr>
          <p:cNvSpPr>
            <a:spLocks noGrp="1"/>
          </p:cNvSpPr>
          <p:nvPr>
            <p:ph type="title"/>
          </p:nvPr>
        </p:nvSpPr>
        <p:spPr/>
        <p:txBody>
          <a:bodyPr/>
          <a:lstStyle/>
          <a:p>
            <a:r>
              <a:rPr lang="en-US" sz="2800" dirty="0"/>
              <a:t>Sample of FLDOE Certificate</a:t>
            </a:r>
          </a:p>
        </p:txBody>
      </p:sp>
      <p:sp>
        <p:nvSpPr>
          <p:cNvPr id="5" name="Slide Number Placeholder 4">
            <a:extLst>
              <a:ext uri="{FF2B5EF4-FFF2-40B4-BE49-F238E27FC236}">
                <a16:creationId xmlns:a16="http://schemas.microsoft.com/office/drawing/2014/main" id="{3766E9DE-170C-06C0-EBF7-D4FD18AF2700}"/>
              </a:ext>
            </a:extLst>
          </p:cNvPr>
          <p:cNvSpPr>
            <a:spLocks noGrp="1"/>
          </p:cNvSpPr>
          <p:nvPr>
            <p:ph type="sldNum" sz="quarter" idx="14"/>
          </p:nvPr>
        </p:nvSpPr>
        <p:spPr/>
        <p:txBody>
          <a:bodyPr/>
          <a:lstStyle/>
          <a:p>
            <a:pPr>
              <a:defRPr/>
            </a:pPr>
            <a:fld id="{AE2CB8A7-D30E-49D1-A6B1-596F5C89C8FD}" type="slidenum">
              <a:rPr lang="en-US" smtClean="0"/>
              <a:pPr>
                <a:defRPr/>
              </a:pPr>
              <a:t>5</a:t>
            </a:fld>
            <a:endParaRPr lang="en-US" dirty="0"/>
          </a:p>
        </p:txBody>
      </p:sp>
    </p:spTree>
    <p:extLst>
      <p:ext uri="{BB962C8B-B14F-4D97-AF65-F5344CB8AC3E}">
        <p14:creationId xmlns:p14="http://schemas.microsoft.com/office/powerpoint/2010/main" val="219271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0850C-9519-436B-8FC4-1AD1F4086477}"/>
              </a:ext>
            </a:extLst>
          </p:cNvPr>
          <p:cNvSpPr>
            <a:spLocks noGrp="1"/>
          </p:cNvSpPr>
          <p:nvPr>
            <p:ph type="title"/>
          </p:nvPr>
        </p:nvSpPr>
        <p:spPr>
          <a:xfrm>
            <a:off x="1987826" y="165100"/>
            <a:ext cx="6983137" cy="726567"/>
          </a:xfrm>
        </p:spPr>
        <p:txBody>
          <a:bodyPr/>
          <a:lstStyle/>
          <a:p>
            <a:r>
              <a:rPr lang="en-US" dirty="0"/>
              <a:t>Security Background Check</a:t>
            </a:r>
          </a:p>
        </p:txBody>
      </p:sp>
      <p:sp>
        <p:nvSpPr>
          <p:cNvPr id="5" name="Slide Number Placeholder 4">
            <a:extLst>
              <a:ext uri="{FF2B5EF4-FFF2-40B4-BE49-F238E27FC236}">
                <a16:creationId xmlns:a16="http://schemas.microsoft.com/office/drawing/2014/main" id="{52A09ACF-2393-4CFF-AECD-6DF6B4E2B37D}"/>
              </a:ext>
            </a:extLst>
          </p:cNvPr>
          <p:cNvSpPr>
            <a:spLocks noGrp="1"/>
          </p:cNvSpPr>
          <p:nvPr>
            <p:ph type="sldNum" sz="quarter" idx="15"/>
          </p:nvPr>
        </p:nvSpPr>
        <p:spPr/>
        <p:txBody>
          <a:bodyPr/>
          <a:lstStyle/>
          <a:p>
            <a:pPr>
              <a:defRPr/>
            </a:pPr>
            <a:fld id="{2A019707-FF42-4635-81E0-BAF726E25EF2}" type="slidenum">
              <a:rPr lang="en-US" b="1" smtClean="0"/>
              <a:pPr>
                <a:defRPr/>
              </a:pPr>
              <a:t>6</a:t>
            </a:fld>
            <a:endParaRPr lang="en-US" b="1" dirty="0"/>
          </a:p>
        </p:txBody>
      </p:sp>
      <p:sp>
        <p:nvSpPr>
          <p:cNvPr id="6" name="Espace réservé du contenu 2">
            <a:extLst>
              <a:ext uri="{FF2B5EF4-FFF2-40B4-BE49-F238E27FC236}">
                <a16:creationId xmlns:a16="http://schemas.microsoft.com/office/drawing/2014/main" id="{8861BF3B-5EA1-432A-B370-1D0DDC505AC0}"/>
              </a:ext>
            </a:extLst>
          </p:cNvPr>
          <p:cNvSpPr txBox="1">
            <a:spLocks/>
          </p:cNvSpPr>
          <p:nvPr/>
        </p:nvSpPr>
        <p:spPr>
          <a:xfrm>
            <a:off x="223319" y="1429829"/>
            <a:ext cx="8646043" cy="4536504"/>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j-lt"/>
              </a:rPr>
              <a:t>Fingerprint processing and background checks for charter school applicants will be performed by </a:t>
            </a:r>
            <a:r>
              <a:rPr lang="en-US" sz="2400" dirty="0" err="1">
                <a:latin typeface="+mj-lt"/>
              </a:rPr>
              <a:t>FieldPrint</a:t>
            </a:r>
            <a:r>
              <a:rPr lang="en-US" sz="2400" dirty="0">
                <a:latin typeface="+mj-lt"/>
              </a:rPr>
              <a:t>.  Instructions can be found at </a:t>
            </a:r>
            <a:r>
              <a:rPr lang="en-US" sz="2400" u="sng" dirty="0">
                <a:latin typeface="+mj-lt"/>
              </a:rPr>
              <a:t>http://www.fieldprintflorida.com/</a:t>
            </a:r>
          </a:p>
          <a:p>
            <a:r>
              <a:rPr lang="en-US" sz="2400" dirty="0">
                <a:latin typeface="+mj-lt"/>
              </a:rPr>
              <a:t>The hiring location must provide the applicant with the </a:t>
            </a:r>
            <a:r>
              <a:rPr lang="en-US" sz="2400" dirty="0" err="1">
                <a:latin typeface="+mj-lt"/>
              </a:rPr>
              <a:t>FieldPrint</a:t>
            </a:r>
            <a:r>
              <a:rPr lang="en-US" sz="2400" dirty="0">
                <a:latin typeface="+mj-lt"/>
              </a:rPr>
              <a:t> code in advance of the applicant registering to be fingerprinted.</a:t>
            </a:r>
            <a:br>
              <a:rPr lang="en-US" sz="2400" dirty="0">
                <a:latin typeface="+mj-lt"/>
              </a:rPr>
            </a:br>
            <a:r>
              <a:rPr lang="en-US" sz="2400" dirty="0">
                <a:latin typeface="+mj-lt"/>
              </a:rPr>
              <a:t>If you have questions regarding the </a:t>
            </a:r>
            <a:r>
              <a:rPr lang="en-US" sz="2400" dirty="0" err="1">
                <a:latin typeface="+mj-lt"/>
              </a:rPr>
              <a:t>FieldPrint</a:t>
            </a:r>
            <a:r>
              <a:rPr lang="en-US" sz="2400" dirty="0">
                <a:latin typeface="+mj-lt"/>
              </a:rPr>
              <a:t> fingerprinting process, contact </a:t>
            </a:r>
            <a:r>
              <a:rPr lang="en-US" sz="2400" dirty="0" err="1">
                <a:latin typeface="+mj-lt"/>
              </a:rPr>
              <a:t>FieldPrint</a:t>
            </a:r>
            <a:r>
              <a:rPr lang="en-US" sz="2400" dirty="0">
                <a:latin typeface="+mj-lt"/>
              </a:rPr>
              <a:t> via one of the following methods: </a:t>
            </a:r>
          </a:p>
          <a:p>
            <a:r>
              <a:rPr lang="en-US" sz="2400" dirty="0">
                <a:latin typeface="+mj-lt"/>
              </a:rPr>
              <a:t>Phone: (877)614-4364</a:t>
            </a:r>
            <a:br>
              <a:rPr lang="en-US" sz="2400" dirty="0">
                <a:latin typeface="+mj-lt"/>
              </a:rPr>
            </a:br>
            <a:r>
              <a:rPr lang="en-US" sz="2400" dirty="0">
                <a:latin typeface="+mj-lt"/>
              </a:rPr>
              <a:t>Email: </a:t>
            </a:r>
            <a:r>
              <a:rPr lang="en-US" sz="2400" dirty="0">
                <a:latin typeface="+mj-lt"/>
                <a:hlinkClick r:id="rId2"/>
              </a:rPr>
              <a:t>CustomerService@fieldprint.com</a:t>
            </a:r>
            <a:r>
              <a:rPr lang="en-US" sz="2400" dirty="0">
                <a:latin typeface="+mj-lt"/>
              </a:rPr>
              <a:t> </a:t>
            </a:r>
          </a:p>
        </p:txBody>
      </p:sp>
      <p:sp>
        <p:nvSpPr>
          <p:cNvPr id="7" name="Text Placeholder 5">
            <a:extLst>
              <a:ext uri="{FF2B5EF4-FFF2-40B4-BE49-F238E27FC236}">
                <a16:creationId xmlns:a16="http://schemas.microsoft.com/office/drawing/2014/main" id="{AA09D6F2-1651-472E-A1D6-DA3B1454C17C}"/>
              </a:ext>
            </a:extLst>
          </p:cNvPr>
          <p:cNvSpPr>
            <a:spLocks noGrp="1"/>
          </p:cNvSpPr>
          <p:nvPr>
            <p:ph type="body" sz="quarter" idx="13"/>
          </p:nvPr>
        </p:nvSpPr>
        <p:spPr>
          <a:xfrm>
            <a:off x="927100" y="6242050"/>
            <a:ext cx="6721475" cy="365125"/>
          </a:xfrm>
        </p:spPr>
        <p:txBody>
          <a:bodyPr/>
          <a:lstStyle/>
          <a:p>
            <a:r>
              <a:rPr lang="en-US" dirty="0"/>
              <a:t>Talent acquisition and operations, instructional</a:t>
            </a:r>
          </a:p>
        </p:txBody>
      </p:sp>
    </p:spTree>
    <p:extLst>
      <p:ext uri="{BB962C8B-B14F-4D97-AF65-F5344CB8AC3E}">
        <p14:creationId xmlns:p14="http://schemas.microsoft.com/office/powerpoint/2010/main" val="183035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658544-49E9-F4BD-8669-3E2EEDACA4F1}"/>
              </a:ext>
            </a:extLst>
          </p:cNvPr>
          <p:cNvSpPr>
            <a:spLocks noGrp="1"/>
          </p:cNvSpPr>
          <p:nvPr>
            <p:ph type="body" sz="quarter" idx="13"/>
          </p:nvPr>
        </p:nvSpPr>
        <p:spPr>
          <a:xfrm>
            <a:off x="1004355" y="6242583"/>
            <a:ext cx="5916561" cy="365124"/>
          </a:xfrm>
        </p:spPr>
        <p:txBody>
          <a:bodyPr/>
          <a:lstStyle/>
          <a:p>
            <a:r>
              <a:rPr lang="en-US" dirty="0"/>
              <a:t>Talent Acquisition and operations, Instructional</a:t>
            </a:r>
          </a:p>
          <a:p>
            <a:endParaRPr lang="en-US" dirty="0"/>
          </a:p>
        </p:txBody>
      </p:sp>
      <p:sp>
        <p:nvSpPr>
          <p:cNvPr id="4" name="Title 3">
            <a:extLst>
              <a:ext uri="{FF2B5EF4-FFF2-40B4-BE49-F238E27FC236}">
                <a16:creationId xmlns:a16="http://schemas.microsoft.com/office/drawing/2014/main" id="{5407387B-55AD-E385-7DD0-327D176FE6FA}"/>
              </a:ext>
            </a:extLst>
          </p:cNvPr>
          <p:cNvSpPr>
            <a:spLocks noGrp="1"/>
          </p:cNvSpPr>
          <p:nvPr>
            <p:ph type="title"/>
          </p:nvPr>
        </p:nvSpPr>
        <p:spPr>
          <a:xfrm>
            <a:off x="2625600" y="184558"/>
            <a:ext cx="4721131" cy="699737"/>
          </a:xfrm>
        </p:spPr>
        <p:txBody>
          <a:bodyPr/>
          <a:lstStyle/>
          <a:p>
            <a:r>
              <a:rPr lang="en-US" dirty="0">
                <a:solidFill>
                  <a:schemeClr val="bg1"/>
                </a:solidFill>
              </a:rPr>
              <a:t>Certificate Issuance Request  </a:t>
            </a:r>
            <a:endParaRPr lang="en-US" dirty="0"/>
          </a:p>
        </p:txBody>
      </p:sp>
      <p:sp>
        <p:nvSpPr>
          <p:cNvPr id="5" name="Slide Number Placeholder 4">
            <a:extLst>
              <a:ext uri="{FF2B5EF4-FFF2-40B4-BE49-F238E27FC236}">
                <a16:creationId xmlns:a16="http://schemas.microsoft.com/office/drawing/2014/main" id="{B99AA0B5-C616-FF1B-EC5A-A86FFE53E7D6}"/>
              </a:ext>
            </a:extLst>
          </p:cNvPr>
          <p:cNvSpPr>
            <a:spLocks noGrp="1"/>
          </p:cNvSpPr>
          <p:nvPr>
            <p:ph type="sldNum" sz="quarter" idx="1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altLang="en-US" b="1" dirty="0">
                <a:solidFill>
                  <a:prstClr val="black"/>
                </a:solidFill>
              </a:rPr>
              <a:t>7</a:t>
            </a:r>
            <a:endParaRPr kumimoji="0" lang="en-US" alt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348A3D41-B772-E907-6CFD-A9A9DB461AFE}"/>
              </a:ext>
            </a:extLst>
          </p:cNvPr>
          <p:cNvSpPr txBox="1"/>
          <p:nvPr/>
        </p:nvSpPr>
        <p:spPr>
          <a:xfrm>
            <a:off x="172995" y="1040531"/>
            <a:ext cx="4283675" cy="5740033"/>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300" b="1"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300" b="1"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Certificate Issuance Request Form </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for Charter School New Hires must have all sections completed with a fingerprint authorization date prior to employment date.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Email completed form at the </a:t>
            </a:r>
            <a:r>
              <a:rPr kumimoji="0" lang="en-US" sz="1300" b="1"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time of hire</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 to </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hlinkClick r:id="rId2"/>
              </a:rPr>
              <a:t>certificationrequests@browardschools</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hlinkClick r:id="" action="ppaction://noaction"/>
              </a:rPr>
              <a:t>.com</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Charter School Information including </a:t>
            </a:r>
            <a:r>
              <a:rPr kumimoji="0" lang="en-US" sz="1300" b="1"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Certification Issuance Request Form </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and </a:t>
            </a:r>
            <a:r>
              <a:rPr kumimoji="0" lang="en-US" sz="1300" b="1"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Fingerprints Instructions  </a:t>
            </a:r>
            <a:r>
              <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rPr>
              <a:t>at </a:t>
            </a:r>
            <a:r>
              <a:rPr lang="en-US" sz="1300" dirty="0">
                <a:solidFill>
                  <a:srgbClr val="305375"/>
                </a:solidFill>
              </a:rPr>
              <a:t>https://www.browardschools.com/Page/35691</a:t>
            </a: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R="0" lvl="0" algn="l" defTabSz="457200" rtl="0" eaLnBrk="0" fontAlgn="base" latinLnBrk="0" hangingPunct="0">
              <a:lnSpc>
                <a:spcPct val="100000"/>
              </a:lnSpc>
              <a:spcBef>
                <a:spcPct val="0"/>
              </a:spcBef>
              <a:spcAft>
                <a:spcPct val="0"/>
              </a:spcAft>
              <a:buClrTx/>
              <a:buSzTx/>
              <a:tabLst/>
              <a:defRPr/>
            </a:pP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US" sz="1300" i="0" dirty="0">
                <a:solidFill>
                  <a:srgbClr val="202020"/>
                </a:solidFill>
                <a:effectLst/>
                <a:latin typeface="Open Sans" panose="020B0606030504020204" pitchFamily="34" charset="0"/>
              </a:rPr>
              <a:t>Please review </a:t>
            </a:r>
            <a:r>
              <a:rPr lang="en-US" sz="1300" i="0" u="sng" dirty="0">
                <a:solidFill>
                  <a:srgbClr val="1672A7"/>
                </a:solidFill>
                <a:effectLst/>
                <a:latin typeface="Open Sans" panose="020B0606030504020204" pitchFamily="34" charset="0"/>
                <a:hlinkClick r:id="rId3"/>
              </a:rPr>
              <a:t>video guide</a:t>
            </a:r>
            <a:r>
              <a:rPr lang="en-US" sz="1300" i="0" dirty="0">
                <a:solidFill>
                  <a:srgbClr val="202020"/>
                </a:solidFill>
                <a:effectLst/>
                <a:latin typeface="Open Sans" panose="020B0606030504020204" pitchFamily="34" charset="0"/>
              </a:rPr>
              <a:t> at link above when  completing the Certificate Issuance Request </a:t>
            </a:r>
            <a:r>
              <a:rPr lang="en-US" sz="1300" i="0" u="sng" dirty="0">
                <a:solidFill>
                  <a:srgbClr val="202020"/>
                </a:solidFill>
                <a:effectLst/>
                <a:latin typeface="Open Sans" panose="020B0606030504020204" pitchFamily="34" charset="0"/>
              </a:rPr>
              <a:t>prior to submitting a request</a:t>
            </a:r>
            <a:r>
              <a:rPr lang="en-US" sz="1300" i="0" dirty="0">
                <a:solidFill>
                  <a:srgbClr val="202020"/>
                </a:solidFill>
                <a:effectLst/>
                <a:latin typeface="Open Sans" panose="020B0606030504020204" pitchFamily="34" charset="0"/>
              </a:rPr>
              <a:t> to our office to ensure it is filled out correctly and to avoid processing delays.</a:t>
            </a:r>
            <a:endParaRPr lang="en-US" sz="1300" dirty="0">
              <a:solidFill>
                <a:srgbClr val="305375"/>
              </a:solidFill>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US" sz="1300" dirty="0">
                <a:solidFill>
                  <a:srgbClr val="305375"/>
                </a:solidFill>
              </a:rPr>
              <a:t>You will receive an email from our office  acknowledging receipt of your request. </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lang="en-US" sz="1300" dirty="0">
                <a:solidFill>
                  <a:srgbClr val="305375"/>
                </a:solidFill>
              </a:rPr>
              <a:t>It is the charter school’s responsibility to follow up to ensure FLDOE certificate is issued. </a:t>
            </a: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3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305375"/>
              </a:solidFill>
              <a:effectLst/>
              <a:uLnTx/>
              <a:uFillTx/>
              <a:latin typeface="Century Gothic" panose="020B0502020202020204" pitchFamily="34" charset="0"/>
              <a:ea typeface="+mn-ea"/>
              <a:cs typeface="+mn-cs"/>
            </a:endParaRPr>
          </a:p>
        </p:txBody>
      </p:sp>
      <p:pic>
        <p:nvPicPr>
          <p:cNvPr id="20" name="Content Placeholder 19">
            <a:extLst>
              <a:ext uri="{FF2B5EF4-FFF2-40B4-BE49-F238E27FC236}">
                <a16:creationId xmlns:a16="http://schemas.microsoft.com/office/drawing/2014/main" id="{9E7BA28E-1848-9899-0AD1-3EBEDEFA232A}"/>
              </a:ext>
            </a:extLst>
          </p:cNvPr>
          <p:cNvPicPr>
            <a:picLocks noGrp="1" noChangeAspect="1"/>
          </p:cNvPicPr>
          <p:nvPr>
            <p:ph idx="1"/>
          </p:nvPr>
        </p:nvPicPr>
        <p:blipFill>
          <a:blip r:embed="rId4"/>
          <a:stretch>
            <a:fillRect/>
          </a:stretch>
        </p:blipFill>
        <p:spPr>
          <a:xfrm>
            <a:off x="4374292" y="1107990"/>
            <a:ext cx="4596713" cy="4946822"/>
          </a:xfrm>
        </p:spPr>
      </p:pic>
    </p:spTree>
    <p:extLst>
      <p:ext uri="{BB962C8B-B14F-4D97-AF65-F5344CB8AC3E}">
        <p14:creationId xmlns:p14="http://schemas.microsoft.com/office/powerpoint/2010/main" val="99458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9EB1D3-5AF9-44CE-85D6-3F7175D89F4E}"/>
              </a:ext>
            </a:extLst>
          </p:cNvPr>
          <p:cNvSpPr>
            <a:spLocks noGrp="1"/>
          </p:cNvSpPr>
          <p:nvPr>
            <p:ph idx="1"/>
          </p:nvPr>
        </p:nvSpPr>
        <p:spPr>
          <a:xfrm>
            <a:off x="429370" y="1509713"/>
            <a:ext cx="8274893" cy="4278312"/>
          </a:xfrm>
        </p:spPr>
        <p:txBody>
          <a:bodyPr anchor="ctr">
            <a:normAutofit fontScale="77500" lnSpcReduction="20000"/>
          </a:bodyPr>
          <a:lstStyle/>
          <a:p>
            <a:pPr algn="just" eaLnBrk="1" fontAlgn="auto" hangingPunct="1">
              <a:spcAft>
                <a:spcPts val="0"/>
              </a:spcAft>
              <a:defRPr/>
            </a:pPr>
            <a:r>
              <a:rPr lang="en-US" sz="2200" dirty="0"/>
              <a:t>Florida state statute and administration code require that all instructional staff employed at a Florida public school hold a valid educator certificate.</a:t>
            </a:r>
          </a:p>
          <a:p>
            <a:pPr algn="just" eaLnBrk="1" fontAlgn="auto" hangingPunct="1">
              <a:spcAft>
                <a:spcPts val="0"/>
              </a:spcAft>
              <a:defRPr/>
            </a:pPr>
            <a:endParaRPr lang="en-US" sz="2200" dirty="0"/>
          </a:p>
          <a:p>
            <a:pPr algn="just" eaLnBrk="1" fontAlgn="auto" hangingPunct="1">
              <a:spcAft>
                <a:spcPts val="0"/>
              </a:spcAft>
              <a:defRPr/>
            </a:pPr>
            <a:r>
              <a:rPr lang="en-US" sz="2200" dirty="0"/>
              <a:t>Temporary certificates are non-renewable and are valid for a three-year period only. </a:t>
            </a:r>
          </a:p>
          <a:p>
            <a:pPr algn="just" eaLnBrk="1" fontAlgn="auto" hangingPunct="1">
              <a:spcAft>
                <a:spcPts val="0"/>
              </a:spcAft>
              <a:defRPr/>
            </a:pPr>
            <a:endParaRPr lang="en-US" sz="2200" dirty="0"/>
          </a:p>
          <a:p>
            <a:pPr algn="just" eaLnBrk="1" fontAlgn="auto" hangingPunct="1">
              <a:spcAft>
                <a:spcPts val="0"/>
              </a:spcAft>
              <a:defRPr/>
            </a:pPr>
            <a:r>
              <a:rPr lang="en-US" sz="2200" dirty="0"/>
              <a:t>Upon completion of the three-year period, certificate holders must have completed all requirements to upgrade to a professional, renewable certificate.</a:t>
            </a:r>
          </a:p>
        </p:txBody>
      </p:sp>
      <p:sp>
        <p:nvSpPr>
          <p:cNvPr id="4" name="Text Placeholder 3">
            <a:extLst>
              <a:ext uri="{FF2B5EF4-FFF2-40B4-BE49-F238E27FC236}">
                <a16:creationId xmlns:a16="http://schemas.microsoft.com/office/drawing/2014/main" id="{0BBCA3FF-BF04-4DB9-9743-362CCF39BF67}"/>
              </a:ext>
            </a:extLst>
          </p:cNvPr>
          <p:cNvSpPr>
            <a:spLocks noGrp="1"/>
          </p:cNvSpPr>
          <p:nvPr>
            <p:ph type="body" sz="quarter" idx="13"/>
          </p:nvPr>
        </p:nvSpPr>
        <p:spPr>
          <a:xfrm>
            <a:off x="1004888" y="6242050"/>
            <a:ext cx="7896096" cy="365125"/>
          </a:xfrm>
        </p:spPr>
        <p:txBody>
          <a:bodyPr/>
          <a:lstStyle/>
          <a:p>
            <a:pPr eaLnBrk="1" fontAlgn="auto" hangingPunct="1">
              <a:spcAft>
                <a:spcPts val="0"/>
              </a:spcAft>
              <a:defRPr/>
            </a:pPr>
            <a:r>
              <a:rPr lang="en-US" dirty="0"/>
              <a:t>TALENT ACQUISITION AND OPERATIONS, INSTRUCTIONAL					      </a:t>
            </a:r>
            <a:r>
              <a:rPr lang="en-US" dirty="0">
                <a:solidFill>
                  <a:schemeClr val="tx1"/>
                </a:solidFill>
              </a:rPr>
              <a:t>8</a:t>
            </a:r>
            <a:endParaRPr lang="en-US" dirty="0"/>
          </a:p>
        </p:txBody>
      </p:sp>
      <p:sp>
        <p:nvSpPr>
          <p:cNvPr id="2" name="Title 1">
            <a:extLst>
              <a:ext uri="{FF2B5EF4-FFF2-40B4-BE49-F238E27FC236}">
                <a16:creationId xmlns:a16="http://schemas.microsoft.com/office/drawing/2014/main" id="{C7772578-EFE1-4EEC-BC1D-E40B9D1E8305}"/>
              </a:ext>
            </a:extLst>
          </p:cNvPr>
          <p:cNvSpPr>
            <a:spLocks noGrp="1"/>
          </p:cNvSpPr>
          <p:nvPr>
            <p:ph type="title"/>
          </p:nvPr>
        </p:nvSpPr>
        <p:spPr>
          <a:xfrm>
            <a:off x="2770756" y="170677"/>
            <a:ext cx="4947603" cy="741349"/>
          </a:xfrm>
        </p:spPr>
        <p:txBody>
          <a:bodyPr>
            <a:normAutofit/>
          </a:bodyPr>
          <a:lstStyle/>
          <a:p>
            <a:pPr eaLnBrk="1" fontAlgn="auto" hangingPunct="1">
              <a:spcAft>
                <a:spcPts val="0"/>
              </a:spcAft>
              <a:defRPr/>
            </a:pPr>
            <a:r>
              <a:rPr lang="en-US" dirty="0">
                <a:solidFill>
                  <a:schemeClr val="bg1"/>
                </a:solidFill>
              </a:rPr>
              <a:t>Temporary Certificates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AA8C639-331D-4E9A-9080-FC7EA5A6F9BD}"/>
              </a:ext>
            </a:extLst>
          </p:cNvPr>
          <p:cNvSpPr>
            <a:spLocks noGrp="1"/>
          </p:cNvSpPr>
          <p:nvPr>
            <p:ph type="title"/>
          </p:nvPr>
        </p:nvSpPr>
        <p:spPr>
          <a:xfrm>
            <a:off x="2538701" y="165268"/>
            <a:ext cx="5019165" cy="741315"/>
          </a:xfrm>
        </p:spPr>
        <p:txBody>
          <a:bodyPr/>
          <a:lstStyle/>
          <a:p>
            <a:r>
              <a:rPr lang="en-US" dirty="0"/>
              <a:t>Upgrade Requirements</a:t>
            </a:r>
          </a:p>
        </p:txBody>
      </p:sp>
      <p:sp>
        <p:nvSpPr>
          <p:cNvPr id="9" name="Slide Number Placeholder 8">
            <a:extLst>
              <a:ext uri="{FF2B5EF4-FFF2-40B4-BE49-F238E27FC236}">
                <a16:creationId xmlns:a16="http://schemas.microsoft.com/office/drawing/2014/main" id="{4B71870E-1DE8-494D-A973-23977BA5AA82}"/>
              </a:ext>
            </a:extLst>
          </p:cNvPr>
          <p:cNvSpPr>
            <a:spLocks noGrp="1"/>
          </p:cNvSpPr>
          <p:nvPr>
            <p:ph type="sldNum" sz="quarter" idx="22"/>
          </p:nvPr>
        </p:nvSpPr>
        <p:spPr/>
        <p:txBody>
          <a:bodyPr/>
          <a:lstStyle/>
          <a:p>
            <a:pPr>
              <a:defRPr/>
            </a:pPr>
            <a:fld id="{16233F74-E9F4-4F8B-972C-BF594A44B6BF}" type="slidenum">
              <a:rPr lang="en-US" b="1" smtClean="0"/>
              <a:pPr>
                <a:defRPr/>
              </a:pPr>
              <a:t>9</a:t>
            </a:fld>
            <a:endParaRPr lang="en-US" b="1" dirty="0"/>
          </a:p>
        </p:txBody>
      </p:sp>
      <p:sp>
        <p:nvSpPr>
          <p:cNvPr id="17" name="Text Placeholder 3">
            <a:extLst>
              <a:ext uri="{FF2B5EF4-FFF2-40B4-BE49-F238E27FC236}">
                <a16:creationId xmlns:a16="http://schemas.microsoft.com/office/drawing/2014/main" id="{F9D2D0DE-75BB-46DD-B9FA-12BA88D2FEB8}"/>
              </a:ext>
            </a:extLst>
          </p:cNvPr>
          <p:cNvSpPr>
            <a:spLocks noGrp="1"/>
          </p:cNvSpPr>
          <p:nvPr>
            <p:ph type="body" sz="quarter" idx="16"/>
          </p:nvPr>
        </p:nvSpPr>
        <p:spPr>
          <a:xfrm>
            <a:off x="156766" y="1245405"/>
            <a:ext cx="2842466" cy="2388341"/>
          </a:xfrm>
        </p:spPr>
        <p:txBody>
          <a:bodyPr/>
          <a:lstStyle/>
          <a:p>
            <a:r>
              <a:rPr lang="en-US" sz="1200" b="1" dirty="0"/>
              <a:t>The Statement of Status of Eligibility lists ALL requirements that must be completed to upgrade to a professional certificate.  </a:t>
            </a:r>
            <a:r>
              <a:rPr lang="en-US" sz="1200" dirty="0"/>
              <a:t>Teachers can obtain a copy of their Statement by viewing “Documents” from the quick start menu at the FLDOE.</a:t>
            </a:r>
          </a:p>
          <a:p>
            <a:endParaRPr lang="en-US" dirty="0"/>
          </a:p>
        </p:txBody>
      </p:sp>
      <p:sp>
        <p:nvSpPr>
          <p:cNvPr id="19" name="TextBox 18">
            <a:extLst>
              <a:ext uri="{FF2B5EF4-FFF2-40B4-BE49-F238E27FC236}">
                <a16:creationId xmlns:a16="http://schemas.microsoft.com/office/drawing/2014/main" id="{A68655F9-1F8D-40BF-BFB1-5BC6A0EF8F01}"/>
              </a:ext>
            </a:extLst>
          </p:cNvPr>
          <p:cNvSpPr txBox="1"/>
          <p:nvPr/>
        </p:nvSpPr>
        <p:spPr>
          <a:xfrm>
            <a:off x="3168465" y="1280192"/>
            <a:ext cx="2807070" cy="2277547"/>
          </a:xfrm>
          <a:prstGeom prst="rect">
            <a:avLst/>
          </a:prstGeom>
          <a:solidFill>
            <a:srgbClr val="FFFFCC"/>
          </a:solidFill>
        </p:spPr>
        <p:txBody>
          <a:bodyPr wrap="square" rtlCol="0">
            <a:spAutoFit/>
          </a:bodyPr>
          <a:lstStyle/>
          <a:p>
            <a:endParaRPr lang="en-US" sz="1600" dirty="0"/>
          </a:p>
          <a:p>
            <a:r>
              <a:rPr lang="en-US" sz="1600" dirty="0"/>
              <a:t>Professional Preparation</a:t>
            </a:r>
          </a:p>
          <a:p>
            <a:endParaRPr lang="en-US" sz="1600" b="1" dirty="0"/>
          </a:p>
          <a:p>
            <a:r>
              <a:rPr lang="en-US" sz="1600" dirty="0"/>
              <a:t>Documentation of completion of training in the methodology, pedagogy, theories, and practices of instruction.</a:t>
            </a:r>
          </a:p>
          <a:p>
            <a:pPr algn="just"/>
            <a:endParaRPr lang="en-US" sz="1400" b="1" dirty="0"/>
          </a:p>
        </p:txBody>
      </p:sp>
      <p:sp>
        <p:nvSpPr>
          <p:cNvPr id="20" name="Text Placeholder 4">
            <a:extLst>
              <a:ext uri="{FF2B5EF4-FFF2-40B4-BE49-F238E27FC236}">
                <a16:creationId xmlns:a16="http://schemas.microsoft.com/office/drawing/2014/main" id="{970417F6-B642-44B5-82FD-78512EE21D7D}"/>
              </a:ext>
            </a:extLst>
          </p:cNvPr>
          <p:cNvSpPr>
            <a:spLocks noGrp="1"/>
          </p:cNvSpPr>
          <p:nvPr>
            <p:ph type="body" sz="quarter" idx="17"/>
          </p:nvPr>
        </p:nvSpPr>
        <p:spPr>
          <a:xfrm>
            <a:off x="6144769" y="1269234"/>
            <a:ext cx="2826194" cy="2299462"/>
          </a:xfrm>
        </p:spPr>
        <p:txBody>
          <a:bodyPr/>
          <a:lstStyle/>
          <a:p>
            <a:r>
              <a:rPr lang="en-US" dirty="0"/>
              <a:t>       Competencies</a:t>
            </a:r>
          </a:p>
          <a:p>
            <a:endParaRPr lang="en-US" dirty="0"/>
          </a:p>
          <a:p>
            <a:r>
              <a:rPr lang="en-US" dirty="0"/>
              <a:t>Documentation of accomplished in-practice skills related to instruction.</a:t>
            </a:r>
          </a:p>
        </p:txBody>
      </p:sp>
      <p:sp>
        <p:nvSpPr>
          <p:cNvPr id="21" name="Rectangle 20">
            <a:extLst>
              <a:ext uri="{FF2B5EF4-FFF2-40B4-BE49-F238E27FC236}">
                <a16:creationId xmlns:a16="http://schemas.microsoft.com/office/drawing/2014/main" id="{FD0934AF-3A8D-4083-85AB-EEBD8160B61A}"/>
              </a:ext>
            </a:extLst>
          </p:cNvPr>
          <p:cNvSpPr/>
          <p:nvPr/>
        </p:nvSpPr>
        <p:spPr>
          <a:xfrm>
            <a:off x="407996" y="3863019"/>
            <a:ext cx="2675614" cy="2088398"/>
          </a:xfrm>
          <a:prstGeom prst="rect">
            <a:avLst/>
          </a:prstGeom>
        </p:spPr>
        <p:txBody>
          <a:bodyPr wrap="square">
            <a:spAutoFit/>
          </a:bodyPr>
          <a:lstStyle/>
          <a:p>
            <a:r>
              <a:rPr lang="en-US" dirty="0"/>
              <a:t>General Knowledge</a:t>
            </a:r>
          </a:p>
          <a:p>
            <a:endParaRPr lang="en-US" dirty="0"/>
          </a:p>
          <a:p>
            <a:r>
              <a:rPr lang="en-US" dirty="0"/>
              <a:t>Documentation of knowledge in four basic areas: math, reading, English, and an essay component.</a:t>
            </a:r>
          </a:p>
        </p:txBody>
      </p:sp>
      <p:sp>
        <p:nvSpPr>
          <p:cNvPr id="22" name="TextBox 21">
            <a:extLst>
              <a:ext uri="{FF2B5EF4-FFF2-40B4-BE49-F238E27FC236}">
                <a16:creationId xmlns:a16="http://schemas.microsoft.com/office/drawing/2014/main" id="{9C8B9299-8140-46A4-A117-8CBBF0F2A81A}"/>
              </a:ext>
            </a:extLst>
          </p:cNvPr>
          <p:cNvSpPr txBox="1"/>
          <p:nvPr/>
        </p:nvSpPr>
        <p:spPr>
          <a:xfrm>
            <a:off x="3168465" y="3879328"/>
            <a:ext cx="2698170" cy="1631216"/>
          </a:xfrm>
          <a:prstGeom prst="rect">
            <a:avLst/>
          </a:prstGeom>
          <a:noFill/>
        </p:spPr>
        <p:txBody>
          <a:bodyPr wrap="square" rtlCol="0">
            <a:spAutoFit/>
          </a:bodyPr>
          <a:lstStyle/>
          <a:p>
            <a:r>
              <a:rPr lang="en-US" dirty="0"/>
              <a:t>Professional Education</a:t>
            </a:r>
          </a:p>
          <a:p>
            <a:endParaRPr lang="en-US" dirty="0"/>
          </a:p>
          <a:p>
            <a:r>
              <a:rPr lang="en-US" sz="1600" dirty="0"/>
              <a:t>Documentation of knowledge in professional pedagogy in the teaching profession.</a:t>
            </a:r>
            <a:endParaRPr lang="en-US" dirty="0"/>
          </a:p>
        </p:txBody>
      </p:sp>
      <p:sp>
        <p:nvSpPr>
          <p:cNvPr id="23" name="TextBox 22">
            <a:extLst>
              <a:ext uri="{FF2B5EF4-FFF2-40B4-BE49-F238E27FC236}">
                <a16:creationId xmlns:a16="http://schemas.microsoft.com/office/drawing/2014/main" id="{DE5CD43D-A060-4496-9427-A6FF3C82B5E9}"/>
              </a:ext>
            </a:extLst>
          </p:cNvPr>
          <p:cNvSpPr txBox="1"/>
          <p:nvPr/>
        </p:nvSpPr>
        <p:spPr>
          <a:xfrm>
            <a:off x="6333736" y="3845389"/>
            <a:ext cx="2637227" cy="2123658"/>
          </a:xfrm>
          <a:prstGeom prst="rect">
            <a:avLst/>
          </a:prstGeom>
          <a:noFill/>
        </p:spPr>
        <p:txBody>
          <a:bodyPr wrap="square" rtlCol="0">
            <a:spAutoFit/>
          </a:bodyPr>
          <a:lstStyle/>
          <a:p>
            <a:r>
              <a:rPr lang="en-US" dirty="0"/>
              <a:t>Subject Area</a:t>
            </a:r>
          </a:p>
          <a:p>
            <a:endParaRPr lang="en-US" dirty="0"/>
          </a:p>
          <a:p>
            <a:r>
              <a:rPr lang="en-US" sz="1600" dirty="0"/>
              <a:t>Documentation of knowledge in the subject area(s) you are seeking to obtain a professional certificate in.</a:t>
            </a:r>
          </a:p>
        </p:txBody>
      </p:sp>
      <p:sp>
        <p:nvSpPr>
          <p:cNvPr id="24" name="Text Placeholder 1">
            <a:extLst>
              <a:ext uri="{FF2B5EF4-FFF2-40B4-BE49-F238E27FC236}">
                <a16:creationId xmlns:a16="http://schemas.microsoft.com/office/drawing/2014/main" id="{9A9AB52A-0778-48FC-8ABB-2DCEC4B1BC13}"/>
              </a:ext>
            </a:extLst>
          </p:cNvPr>
          <p:cNvSpPr>
            <a:spLocks noGrp="1"/>
          </p:cNvSpPr>
          <p:nvPr>
            <p:ph type="body" sz="quarter" idx="13"/>
          </p:nvPr>
        </p:nvSpPr>
        <p:spPr>
          <a:xfrm>
            <a:off x="1008063" y="6377576"/>
            <a:ext cx="5727700" cy="297861"/>
          </a:xfrm>
        </p:spPr>
        <p:txBody>
          <a:bodyPr/>
          <a:lstStyle/>
          <a:p>
            <a:r>
              <a:rPr lang="en-US" dirty="0"/>
              <a:t>TALENT ACQUISITION AND OPERATIONS, INSTRUCTIONAL</a:t>
            </a:r>
          </a:p>
          <a:p>
            <a:endParaRPr lang="en-US" dirty="0"/>
          </a:p>
        </p:txBody>
      </p:sp>
    </p:spTree>
    <p:extLst>
      <p:ext uri="{BB962C8B-B14F-4D97-AF65-F5344CB8AC3E}">
        <p14:creationId xmlns:p14="http://schemas.microsoft.com/office/powerpoint/2010/main" val="2634774997"/>
      </p:ext>
    </p:extLst>
  </p:cSld>
  <p:clrMapOvr>
    <a:masterClrMapping/>
  </p:clrMapOvr>
</p:sld>
</file>

<file path=ppt/theme/theme1.xml><?xml version="1.0" encoding="utf-8"?>
<a:theme xmlns:a="http://schemas.openxmlformats.org/drawingml/2006/main" name="Office Theme">
  <a:themeElements>
    <a:clrScheme name="BCPS">
      <a:dk1>
        <a:sysClr val="windowText" lastClr="000000"/>
      </a:dk1>
      <a:lt1>
        <a:sysClr val="window" lastClr="FFFFFF"/>
      </a:lt1>
      <a:dk2>
        <a:srgbClr val="00377B"/>
      </a:dk2>
      <a:lt2>
        <a:srgbClr val="D5D2C8"/>
      </a:lt2>
      <a:accent1>
        <a:srgbClr val="0093D0"/>
      </a:accent1>
      <a:accent2>
        <a:srgbClr val="F26323"/>
      </a:accent2>
      <a:accent3>
        <a:srgbClr val="36B77A"/>
      </a:accent3>
      <a:accent4>
        <a:srgbClr val="6A2C91"/>
      </a:accent4>
      <a:accent5>
        <a:srgbClr val="C7E1F5"/>
      </a:accent5>
      <a:accent6>
        <a:srgbClr val="F79646"/>
      </a:accent6>
      <a:hlink>
        <a:srgbClr val="0000FF"/>
      </a:hlink>
      <a:folHlink>
        <a:srgbClr val="80008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Information Office PowerPoint Presentation " id="{4977C44B-B513-5C46-82ED-47AC22C95897}" vid="{1390C2B8-2C67-1749-9C9D-AB380098E399}"/>
    </a:ext>
  </a:extLst>
</a:theme>
</file>

<file path=ppt/theme/theme2.xml><?xml version="1.0" encoding="utf-8"?>
<a:theme xmlns:a="http://schemas.openxmlformats.org/drawingml/2006/main" name="1_Office Theme">
  <a:themeElements>
    <a:clrScheme name="BCPS">
      <a:dk1>
        <a:sysClr val="windowText" lastClr="000000"/>
      </a:dk1>
      <a:lt1>
        <a:sysClr val="window" lastClr="FFFFFF"/>
      </a:lt1>
      <a:dk2>
        <a:srgbClr val="00377B"/>
      </a:dk2>
      <a:lt2>
        <a:srgbClr val="D5D2C8"/>
      </a:lt2>
      <a:accent1>
        <a:srgbClr val="0093D0"/>
      </a:accent1>
      <a:accent2>
        <a:srgbClr val="F26323"/>
      </a:accent2>
      <a:accent3>
        <a:srgbClr val="36B77A"/>
      </a:accent3>
      <a:accent4>
        <a:srgbClr val="6A2C91"/>
      </a:accent4>
      <a:accent5>
        <a:srgbClr val="C7E1F5"/>
      </a:accent5>
      <a:accent6>
        <a:srgbClr val="F79646"/>
      </a:accent6>
      <a:hlink>
        <a:srgbClr val="0000FF"/>
      </a:hlink>
      <a:folHlink>
        <a:srgbClr val="80008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Information Office PowerPoint Presentation " id="{4977C44B-B513-5C46-82ED-47AC22C95897}" vid="{1390C2B8-2C67-1749-9C9D-AB380098E3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C900B14CD06840BF1981FCE9C1EFA6" ma:contentTypeVersion="12" ma:contentTypeDescription="Create a new document." ma:contentTypeScope="" ma:versionID="4db70a10449c69428b389d4bf6cd35d8">
  <xsd:schema xmlns:xsd="http://www.w3.org/2001/XMLSchema" xmlns:xs="http://www.w3.org/2001/XMLSchema" xmlns:p="http://schemas.microsoft.com/office/2006/metadata/properties" xmlns:ns1="http://schemas.microsoft.com/sharepoint/v3" xmlns:ns2="681e4ad7-6422-4502-96f1-5c1c99d84cd4" xmlns:ns3="83159985-0330-4ce4-9351-e8d8fb9fbd73" xmlns:ns4="53f91e22-450a-4a8d-8ad1-6c0f3b38e04a" targetNamespace="http://schemas.microsoft.com/office/2006/metadata/properties" ma:root="true" ma:fieldsID="7d41bd6133dcdc0c30998e4f1bad7b41" ns1:_="" ns2:_="" ns3:_="" ns4:_="">
    <xsd:import namespace="http://schemas.microsoft.com/sharepoint/v3"/>
    <xsd:import namespace="681e4ad7-6422-4502-96f1-5c1c99d84cd4"/>
    <xsd:import namespace="83159985-0330-4ce4-9351-e8d8fb9fbd73"/>
    <xsd:import namespace="53f91e22-450a-4a8d-8ad1-6c0f3b38e04a"/>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LastSharedByUser" minOccurs="0"/>
                <xsd:element ref="ns3:LastSharedByTime" minOccurs="0"/>
                <xsd:element ref="ns2:_dlc_DocId" minOccurs="0"/>
                <xsd:element ref="ns2:_dlc_DocIdUrl" minOccurs="0"/>
                <xsd:element ref="ns2:_dlc_DocIdPersistI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1e4ad7-6422-4502-96f1-5c1c99d84cd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3159985-0330-4ce4-9351-e8d8fb9fbd73" elementFormDefault="qualified">
    <xsd:import namespace="http://schemas.microsoft.com/office/2006/documentManagement/types"/>
    <xsd:import namespace="http://schemas.microsoft.com/office/infopath/2007/PartnerControls"/>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3f91e22-450a-4a8d-8ad1-6c0f3b38e04a"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681e4ad7-6422-4502-96f1-5c1c99d84cd4">V5NWJ2DN65FE-683938077-1578</_dlc_DocId>
    <_dlc_DocIdUrl xmlns="681e4ad7-6422-4502-96f1-5c1c99d84cd4">
      <Url>https://browardcountyschools.sharepoint.com/sites/Intranet/PIO/_layouts/15/DocIdRedir.aspx?ID=V5NWJ2DN65FE-683938077-1578</Url>
      <Description>V5NWJ2DN65FE-683938077-1578</Description>
    </_dlc_DocIdUrl>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71F36B-85E3-4654-BF94-EEE4D5FA2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1e4ad7-6422-4502-96f1-5c1c99d84cd4"/>
    <ds:schemaRef ds:uri="83159985-0330-4ce4-9351-e8d8fb9fbd73"/>
    <ds:schemaRef ds:uri="53f91e22-450a-4a8d-8ad1-6c0f3b38e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2FE9B8-79B8-45BC-976C-0DB509338864}">
  <ds:schemaRefs>
    <ds:schemaRef ds:uri="http://schemas.microsoft.com/sharepoint/v3"/>
    <ds:schemaRef ds:uri="http://schemas.microsoft.com/office/2006/documentManagement/types"/>
    <ds:schemaRef ds:uri="http://schemas.openxmlformats.org/package/2006/metadata/core-properties"/>
    <ds:schemaRef ds:uri="681e4ad7-6422-4502-96f1-5c1c99d84cd4"/>
    <ds:schemaRef ds:uri="http://purl.org/dc/elements/1.1/"/>
    <ds:schemaRef ds:uri="http://schemas.microsoft.com/office/infopath/2007/PartnerControls"/>
    <ds:schemaRef ds:uri="53f91e22-450a-4a8d-8ad1-6c0f3b38e04a"/>
    <ds:schemaRef ds:uri="83159985-0330-4ce4-9351-e8d8fb9fbd73"/>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F181418-EC78-431D-B48E-BF47C6E18AAC}">
  <ds:schemaRefs>
    <ds:schemaRef ds:uri="http://schemas.microsoft.com/office/2006/metadata/longProperties"/>
  </ds:schemaRefs>
</ds:datastoreItem>
</file>

<file path=customXml/itemProps4.xml><?xml version="1.0" encoding="utf-8"?>
<ds:datastoreItem xmlns:ds="http://schemas.openxmlformats.org/officeDocument/2006/customXml" ds:itemID="{783538AD-DE98-4E08-82BD-123B203BB594}">
  <ds:schemaRefs>
    <ds:schemaRef ds:uri="http://schemas.microsoft.com/sharepoint/v3/contenttype/forms"/>
  </ds:schemaRefs>
</ds:datastoreItem>
</file>

<file path=customXml/itemProps5.xml><?xml version="1.0" encoding="utf-8"?>
<ds:datastoreItem xmlns:ds="http://schemas.openxmlformats.org/officeDocument/2006/customXml" ds:itemID="{9840BC61-4DEF-438F-A6A6-2C157E0D460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888</TotalTime>
  <Words>5640</Words>
  <Application>Microsoft Office PowerPoint</Application>
  <PresentationFormat>On-screen Show (4:3)</PresentationFormat>
  <Paragraphs>532</Paragraphs>
  <Slides>47</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Arial</vt:lpstr>
      <vt:lpstr>Century Gothic</vt:lpstr>
      <vt:lpstr>National2</vt:lpstr>
      <vt:lpstr>Open Sans</vt:lpstr>
      <vt:lpstr>Verdana</vt:lpstr>
      <vt:lpstr>Wingdings</vt:lpstr>
      <vt:lpstr>Office Theme</vt:lpstr>
      <vt:lpstr>1_Office Theme</vt:lpstr>
      <vt:lpstr>Acrobat Document</vt:lpstr>
      <vt:lpstr>PowerPoint Presentation</vt:lpstr>
      <vt:lpstr>PowerPoint Presentation</vt:lpstr>
      <vt:lpstr>Certificate Eligibility</vt:lpstr>
      <vt:lpstr>Sample of Status Statement ‘Eligible’</vt:lpstr>
      <vt:lpstr>Sample of FLDOE Certificate</vt:lpstr>
      <vt:lpstr>Security Background Check</vt:lpstr>
      <vt:lpstr>Certificate Issuance Request  </vt:lpstr>
      <vt:lpstr>Temporary Certificates</vt:lpstr>
      <vt:lpstr>Upgrade Requirements</vt:lpstr>
      <vt:lpstr>Options</vt:lpstr>
      <vt:lpstr>General Knowledge Options</vt:lpstr>
      <vt:lpstr>Subject Area Exam Options</vt:lpstr>
      <vt:lpstr>Professional Education Exam Options</vt:lpstr>
      <vt:lpstr>Professional Preparation Coursework</vt:lpstr>
      <vt:lpstr>Sample Statement:  Professional Preparation Courses</vt:lpstr>
      <vt:lpstr>Professional Preparation Coursework Options</vt:lpstr>
      <vt:lpstr>Alternative Certification Pathways</vt:lpstr>
      <vt:lpstr>The Upgrade Application Process</vt:lpstr>
      <vt:lpstr>Extensions for Temporary Certificate Holders</vt:lpstr>
      <vt:lpstr>Extensions for Temporary Certificate Holders (cont’d)</vt:lpstr>
      <vt:lpstr>Extensions for Temporary Certificate Holders (cont’d)</vt:lpstr>
      <vt:lpstr>PowerPoint Presentation</vt:lpstr>
      <vt:lpstr>Professional Certificate Renewals</vt:lpstr>
      <vt:lpstr>Options</vt:lpstr>
      <vt:lpstr>Students with Disabilities (SWD) Training</vt:lpstr>
      <vt:lpstr>Application Process</vt:lpstr>
      <vt:lpstr>Extensions</vt:lpstr>
      <vt:lpstr>PowerPoint Presentation</vt:lpstr>
      <vt:lpstr>Out-of-Field Identification and Process</vt:lpstr>
      <vt:lpstr>A Closer Look</vt:lpstr>
      <vt:lpstr>Developmental Language Arts</vt:lpstr>
      <vt:lpstr>A Closer Look</vt:lpstr>
      <vt:lpstr>ESE Access Courses</vt:lpstr>
      <vt:lpstr>ESE Certification</vt:lpstr>
      <vt:lpstr>Autism Spectrum Disorder (ASD)</vt:lpstr>
      <vt:lpstr>Completing ASD Subject Requirements</vt:lpstr>
      <vt:lpstr>Completing ASD Subject Requirements (cont’d)</vt:lpstr>
      <vt:lpstr>Prekindergarten Disabilities</vt:lpstr>
      <vt:lpstr>Completing Prek Dis Subject Requirements</vt:lpstr>
      <vt:lpstr>Completing Prek Dis Subject Requirements (cont’d)</vt:lpstr>
      <vt:lpstr>Gifted</vt:lpstr>
      <vt:lpstr>Identifying Teachers as Out-of-Field</vt:lpstr>
      <vt:lpstr>Training Requirements</vt:lpstr>
      <vt:lpstr>OOF Agreement</vt:lpstr>
      <vt:lpstr>Compliance with Training is Important Because…</vt:lpstr>
      <vt:lpstr>PowerPoint Presentation</vt:lpstr>
      <vt:lpstr>The School Board of Broward County, Florida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Sunshine Yen</dc:creator>
  <cp:lastModifiedBy>Sunshine Yen</cp:lastModifiedBy>
  <cp:revision>101</cp:revision>
  <dcterms:created xsi:type="dcterms:W3CDTF">2020-10-22T19:37:34Z</dcterms:created>
  <dcterms:modified xsi:type="dcterms:W3CDTF">2023-03-08T13:21:09Z</dcterms:modified>
</cp:coreProperties>
</file>